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tags/tag4.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tags/tag5.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6.xml" ContentType="application/vnd.openxmlformats-officedocument.theme+xml"/>
  <Override PartName="/ppt/tags/tag6.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7.xml" ContentType="application/vnd.openxmlformats-officedocument.theme+xml"/>
  <Override PartName="/ppt/tags/tag7.xml" ContentType="application/vnd.openxmlformats-officedocument.presentationml.tags+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8.xml" ContentType="application/vnd.openxmlformats-officedocument.theme+xml"/>
  <Override PartName="/ppt/tags/tag8.xml" ContentType="application/vnd.openxmlformats-officedocument.presentationml.tags+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9.xml" ContentType="application/vnd.openxmlformats-officedocument.theme+xml"/>
  <Override PartName="/ppt/tags/tag9.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0.xml" ContentType="application/vnd.openxmlformats-officedocument.theme+xml"/>
  <Override PartName="/ppt/tags/tag10.xml" ContentType="application/vnd.openxmlformats-officedocument.presentationml.tags+xml"/>
  <Override PartName="/ppt/theme/theme11.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 id="2147483679" r:id="rId3"/>
    <p:sldMasterId id="2147483689" r:id="rId4"/>
    <p:sldMasterId id="2147483698" r:id="rId5"/>
    <p:sldMasterId id="2147483721" r:id="rId6"/>
    <p:sldMasterId id="2147483727" r:id="rId7"/>
    <p:sldMasterId id="2147483737" r:id="rId8"/>
    <p:sldMasterId id="2147483747" r:id="rId9"/>
    <p:sldMasterId id="2147483757" r:id="rId10"/>
  </p:sldMasterIdLst>
  <p:notesMasterIdLst>
    <p:notesMasterId r:id="rId23"/>
  </p:notesMasterIdLst>
  <p:sldIdLst>
    <p:sldId id="292" r:id="rId11"/>
    <p:sldId id="330" r:id="rId12"/>
    <p:sldId id="315" r:id="rId13"/>
    <p:sldId id="309" r:id="rId14"/>
    <p:sldId id="331" r:id="rId15"/>
    <p:sldId id="337" r:id="rId16"/>
    <p:sldId id="344" r:id="rId17"/>
    <p:sldId id="340" r:id="rId18"/>
    <p:sldId id="345" r:id="rId19"/>
    <p:sldId id="338" r:id="rId20"/>
    <p:sldId id="343" r:id="rId21"/>
    <p:sldId id="333" r:id="rId22"/>
  </p:sldIdLst>
  <p:sldSz cx="9144000" cy="6858000" type="screen4x3"/>
  <p:notesSz cx="7315200" cy="96012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A11A"/>
    <a:srgbClr val="F1A1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p:cViewPr varScale="1">
        <p:scale>
          <a:sx n="83" d="100"/>
          <a:sy n="83" d="100"/>
        </p:scale>
        <p:origin x="-1494"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3F2D3D98-3078-437B-BC98-4EC73BB7A3A2}" type="datetimeFigureOut">
              <a:rPr lang="en-US" smtClean="0"/>
              <a:t>8/11/2016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77CCE9A7-038C-4296-A14D-88324537CF6F}" type="slidenum">
              <a:rPr lang="en-US" smtClean="0"/>
              <a:t>‹#›</a:t>
            </a:fld>
            <a:endParaRPr lang="en-US"/>
          </a:p>
        </p:txBody>
      </p:sp>
    </p:spTree>
    <p:extLst>
      <p:ext uri="{BB962C8B-B14F-4D97-AF65-F5344CB8AC3E}">
        <p14:creationId xmlns:p14="http://schemas.microsoft.com/office/powerpoint/2010/main" val="2105457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258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Orange Title Slide">
    <p:spTree>
      <p:nvGrpSpPr>
        <p:cNvPr id="1" name=""/>
        <p:cNvGrpSpPr/>
        <p:nvPr/>
      </p:nvGrpSpPr>
      <p:grpSpPr>
        <a:xfrm>
          <a:off x="0" y="0"/>
          <a:ext cx="0" cy="0"/>
          <a:chOff x="0" y="0"/>
          <a:chExt cx="0" cy="0"/>
        </a:xfrm>
      </p:grpSpPr>
      <p:pic>
        <p:nvPicPr>
          <p:cNvPr id="7" name="Picture 6" descr="PATTERNS_PPT-07.png"/>
          <p:cNvPicPr>
            <a:picLocks noChangeAspect="1"/>
          </p:cNvPicPr>
          <p:nvPr userDrawn="1"/>
        </p:nvPicPr>
        <p:blipFill rotWithShape="1">
          <a:blip r:embed="rId2" cstate="email">
            <a:extLst>
              <a:ext uri="{28A0092B-C50C-407E-A947-70E740481C1C}">
                <a14:useLocalDpi xmlns:a14="http://schemas.microsoft.com/office/drawing/2010/main"/>
              </a:ext>
            </a:extLst>
          </a:blip>
          <a:srcRect b="18396"/>
          <a:stretch/>
        </p:blipFill>
        <p:spPr>
          <a:xfrm>
            <a:off x="0" y="0"/>
            <a:ext cx="9144000" cy="5329905"/>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76515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Purple Title Slide">
    <p:spTree>
      <p:nvGrpSpPr>
        <p:cNvPr id="1" name=""/>
        <p:cNvGrpSpPr/>
        <p:nvPr/>
      </p:nvGrpSpPr>
      <p:grpSpPr>
        <a:xfrm>
          <a:off x="0" y="0"/>
          <a:ext cx="0" cy="0"/>
          <a:chOff x="0" y="0"/>
          <a:chExt cx="0" cy="0"/>
        </a:xfrm>
      </p:grpSpPr>
      <p:pic>
        <p:nvPicPr>
          <p:cNvPr id="5" name="Picture 4"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b="18493"/>
          <a:stretch/>
        </p:blipFill>
        <p:spPr>
          <a:xfrm>
            <a:off x="0" y="1037"/>
            <a:ext cx="9144000" cy="5323560"/>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996990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Blue Title Slide">
    <p:spTree>
      <p:nvGrpSpPr>
        <p:cNvPr id="1" name=""/>
        <p:cNvGrpSpPr/>
        <p:nvPr/>
      </p:nvGrpSpPr>
      <p:grpSpPr>
        <a:xfrm>
          <a:off x="0" y="0"/>
          <a:ext cx="0" cy="0"/>
          <a:chOff x="0" y="0"/>
          <a:chExt cx="0" cy="0"/>
        </a:xfrm>
      </p:grpSpPr>
      <p:pic>
        <p:nvPicPr>
          <p:cNvPr id="6" name="Picture 5" descr="PATTERNS_PPT-05.png"/>
          <p:cNvPicPr>
            <a:picLocks noChangeAspect="1"/>
          </p:cNvPicPr>
          <p:nvPr userDrawn="1"/>
        </p:nvPicPr>
        <p:blipFill rotWithShape="1">
          <a:blip r:embed="rId2" cstate="email">
            <a:extLst>
              <a:ext uri="{28A0092B-C50C-407E-A947-70E740481C1C}">
                <a14:useLocalDpi xmlns:a14="http://schemas.microsoft.com/office/drawing/2010/main"/>
              </a:ext>
            </a:extLst>
          </a:blip>
          <a:srcRect b="18049"/>
          <a:stretch/>
        </p:blipFill>
        <p:spPr>
          <a:xfrm>
            <a:off x="0" y="-22679"/>
            <a:ext cx="9144000" cy="5352582"/>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3160984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Green Title Slide">
    <p:spTree>
      <p:nvGrpSpPr>
        <p:cNvPr id="1" name=""/>
        <p:cNvGrpSpPr/>
        <p:nvPr/>
      </p:nvGrpSpPr>
      <p:grpSpPr>
        <a:xfrm>
          <a:off x="0" y="0"/>
          <a:ext cx="0" cy="0"/>
          <a:chOff x="0" y="0"/>
          <a:chExt cx="0" cy="0"/>
        </a:xfrm>
      </p:grpSpPr>
      <p:pic>
        <p:nvPicPr>
          <p:cNvPr id="6" name="Picture 5" descr="PATTERNS_PPT-06.png"/>
          <p:cNvPicPr>
            <a:picLocks noChangeAspect="1"/>
          </p:cNvPicPr>
          <p:nvPr userDrawn="1"/>
        </p:nvPicPr>
        <p:blipFill rotWithShape="1">
          <a:blip r:embed="rId2" cstate="email">
            <a:extLst>
              <a:ext uri="{28A0092B-C50C-407E-A947-70E740481C1C}">
                <a14:useLocalDpi xmlns:a14="http://schemas.microsoft.com/office/drawing/2010/main"/>
              </a:ext>
            </a:extLst>
          </a:blip>
          <a:srcRect b="16696"/>
          <a:stretch/>
        </p:blipFill>
        <p:spPr>
          <a:xfrm>
            <a:off x="0" y="-102060"/>
            <a:ext cx="9144000" cy="5440947"/>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3613532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4_Image Title Slide_Orange">
    <p:spTree>
      <p:nvGrpSpPr>
        <p:cNvPr id="1" name=""/>
        <p:cNvGrpSpPr/>
        <p:nvPr/>
      </p:nvGrpSpPr>
      <p:grpSpPr>
        <a:xfrm>
          <a:off x="0" y="0"/>
          <a:ext cx="0" cy="0"/>
          <a:chOff x="0" y="0"/>
          <a:chExt cx="0" cy="0"/>
        </a:xfrm>
      </p:grpSpPr>
      <p:pic>
        <p:nvPicPr>
          <p:cNvPr id="6" name="Picture 5" descr="titlepage1_3.jpg"/>
          <p:cNvPicPr>
            <a:picLocks noChangeAspect="1"/>
          </p:cNvPicPr>
          <p:nvPr userDrawn="1"/>
        </p:nvPicPr>
        <p:blipFill rotWithShape="1">
          <a:blip r:embed="rId2" cstate="screen">
            <a:extLst>
              <a:ext uri="{28A0092B-C50C-407E-A947-70E740481C1C}">
                <a14:useLocalDpi xmlns:a14="http://schemas.microsoft.com/office/drawing/2010/main" val="0"/>
              </a:ext>
            </a:extLst>
          </a:blip>
          <a:srcRect t="6687"/>
          <a:stretch/>
        </p:blipFill>
        <p:spPr>
          <a:xfrm>
            <a:off x="0" y="-1"/>
            <a:ext cx="9144000" cy="5332829"/>
          </a:xfrm>
          <a:prstGeom prst="rect">
            <a:avLst/>
          </a:prstGeom>
        </p:spPr>
      </p:pic>
      <p:pic>
        <p:nvPicPr>
          <p:cNvPr id="7" name="Picture 6" descr="orange_over image.png"/>
          <p:cNvPicPr>
            <a:picLocks noChangeAspect="1"/>
          </p:cNvPicPr>
          <p:nvPr userDrawn="1"/>
        </p:nvPicPr>
        <p:blipFill rotWithShape="1">
          <a:blip r:embed="rId3" cstate="email">
            <a:extLst>
              <a:ext uri="{28A0092B-C50C-407E-A947-70E740481C1C}">
                <a14:useLocalDpi xmlns:a14="http://schemas.microsoft.com/office/drawing/2010/main"/>
              </a:ext>
            </a:extLst>
          </a:blip>
          <a:srcRect t="46780" b="10197"/>
          <a:stretch/>
        </p:blipFill>
        <p:spPr>
          <a:xfrm>
            <a:off x="0" y="2382251"/>
            <a:ext cx="9144000" cy="2950578"/>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1520660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2_Image Title Slide_Purple">
    <p:spTree>
      <p:nvGrpSpPr>
        <p:cNvPr id="1" name=""/>
        <p:cNvGrpSpPr/>
        <p:nvPr/>
      </p:nvGrpSpPr>
      <p:grpSpPr>
        <a:xfrm>
          <a:off x="0" y="0"/>
          <a:ext cx="0" cy="0"/>
          <a:chOff x="0" y="0"/>
          <a:chExt cx="0" cy="0"/>
        </a:xfrm>
      </p:grpSpPr>
      <p:pic>
        <p:nvPicPr>
          <p:cNvPr id="6" name="Picture 5" descr="titlepage1_2.jpg"/>
          <p:cNvPicPr>
            <a:picLocks noChangeAspect="1"/>
          </p:cNvPicPr>
          <p:nvPr userDrawn="1"/>
        </p:nvPicPr>
        <p:blipFill rotWithShape="1">
          <a:blip r:embed="rId2" cstate="screen">
            <a:extLst>
              <a:ext uri="{28A0092B-C50C-407E-A947-70E740481C1C}">
                <a14:useLocalDpi xmlns:a14="http://schemas.microsoft.com/office/drawing/2010/main" val="0"/>
              </a:ext>
            </a:extLst>
          </a:blip>
          <a:srcRect t="6687"/>
          <a:stretch/>
        </p:blipFill>
        <p:spPr>
          <a:xfrm>
            <a:off x="0" y="0"/>
            <a:ext cx="9144000" cy="5332830"/>
          </a:xfrm>
          <a:prstGeom prst="rect">
            <a:avLst/>
          </a:prstGeom>
        </p:spPr>
      </p:pic>
      <p:pic>
        <p:nvPicPr>
          <p:cNvPr id="7" name="Picture 6" descr="purple_overimage.png"/>
          <p:cNvPicPr>
            <a:picLocks noChangeAspect="1"/>
          </p:cNvPicPr>
          <p:nvPr userDrawn="1"/>
        </p:nvPicPr>
        <p:blipFill rotWithShape="1">
          <a:blip r:embed="rId3" cstate="email">
            <a:extLst>
              <a:ext uri="{28A0092B-C50C-407E-A947-70E740481C1C}">
                <a14:useLocalDpi xmlns:a14="http://schemas.microsoft.com/office/drawing/2010/main"/>
              </a:ext>
            </a:extLst>
          </a:blip>
          <a:srcRect b="6187"/>
          <a:stretch/>
        </p:blipFill>
        <p:spPr>
          <a:xfrm>
            <a:off x="0" y="2581686"/>
            <a:ext cx="9144000" cy="2751144"/>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235863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3_ Image Title Slide_Blue">
    <p:spTree>
      <p:nvGrpSpPr>
        <p:cNvPr id="1" name=""/>
        <p:cNvGrpSpPr/>
        <p:nvPr/>
      </p:nvGrpSpPr>
      <p:grpSpPr>
        <a:xfrm>
          <a:off x="0" y="0"/>
          <a:ext cx="0" cy="0"/>
          <a:chOff x="0" y="0"/>
          <a:chExt cx="0" cy="0"/>
        </a:xfrm>
      </p:grpSpPr>
      <p:pic>
        <p:nvPicPr>
          <p:cNvPr id="6" name="Picture 5" descr="titlepage1_1.jpg"/>
          <p:cNvPicPr>
            <a:picLocks noChangeAspect="1"/>
          </p:cNvPicPr>
          <p:nvPr userDrawn="1"/>
        </p:nvPicPr>
        <p:blipFill rotWithShape="1">
          <a:blip r:embed="rId2" cstate="screen">
            <a:extLst>
              <a:ext uri="{28A0092B-C50C-407E-A947-70E740481C1C}">
                <a14:useLocalDpi xmlns:a14="http://schemas.microsoft.com/office/drawing/2010/main" val="0"/>
              </a:ext>
            </a:extLst>
          </a:blip>
          <a:srcRect b="6687"/>
          <a:stretch/>
        </p:blipFill>
        <p:spPr>
          <a:xfrm>
            <a:off x="0" y="0"/>
            <a:ext cx="9144000" cy="5332830"/>
          </a:xfrm>
          <a:prstGeom prst="rect">
            <a:avLst/>
          </a:prstGeom>
        </p:spPr>
      </p:pic>
      <p:pic>
        <p:nvPicPr>
          <p:cNvPr id="7" name="Picture 6" descr="blue_over image.png"/>
          <p:cNvPicPr>
            <a:picLocks noChangeAspect="1"/>
          </p:cNvPicPr>
          <p:nvPr userDrawn="1"/>
        </p:nvPicPr>
        <p:blipFill rotWithShape="1">
          <a:blip r:embed="rId3" cstate="email">
            <a:extLst>
              <a:ext uri="{28A0092B-C50C-407E-A947-70E740481C1C}">
                <a14:useLocalDpi xmlns:a14="http://schemas.microsoft.com/office/drawing/2010/main"/>
              </a:ext>
            </a:extLst>
          </a:blip>
          <a:srcRect b="1254"/>
          <a:stretch/>
        </p:blipFill>
        <p:spPr>
          <a:xfrm>
            <a:off x="0" y="917153"/>
            <a:ext cx="9144000" cy="4415677"/>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11898161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4_Image Title Slide_Green">
    <p:spTree>
      <p:nvGrpSpPr>
        <p:cNvPr id="1" name=""/>
        <p:cNvGrpSpPr/>
        <p:nvPr/>
      </p:nvGrpSpPr>
      <p:grpSpPr>
        <a:xfrm>
          <a:off x="0" y="0"/>
          <a:ext cx="0" cy="0"/>
          <a:chOff x="0" y="0"/>
          <a:chExt cx="0" cy="0"/>
        </a:xfrm>
      </p:grpSpPr>
      <p:pic>
        <p:nvPicPr>
          <p:cNvPr id="6" name="Picture 5" descr="1.png"/>
          <p:cNvPicPr>
            <a:picLocks noChangeAspect="1"/>
          </p:cNvPicPr>
          <p:nvPr userDrawn="1"/>
        </p:nvPicPr>
        <p:blipFill rotWithShape="1">
          <a:blip r:embed="rId2" cstate="email">
            <a:extLst>
              <a:ext uri="{28A0092B-C50C-407E-A947-70E740481C1C}">
                <a14:useLocalDpi xmlns:a14="http://schemas.microsoft.com/office/drawing/2010/main"/>
              </a:ext>
            </a:extLst>
          </a:blip>
          <a:srcRect t="5228"/>
          <a:stretch/>
        </p:blipFill>
        <p:spPr>
          <a:xfrm>
            <a:off x="0" y="-79380"/>
            <a:ext cx="9144000" cy="5416216"/>
          </a:xfrm>
          <a:prstGeom prst="rect">
            <a:avLst/>
          </a:prstGeom>
        </p:spPr>
      </p:pic>
      <p:pic>
        <p:nvPicPr>
          <p:cNvPr id="7" name="Picture 6" descr="green_overimage.png"/>
          <p:cNvPicPr>
            <a:picLocks noChangeAspect="1"/>
          </p:cNvPicPr>
          <p:nvPr userDrawn="1"/>
        </p:nvPicPr>
        <p:blipFill rotWithShape="1">
          <a:blip r:embed="rId3" cstate="email">
            <a:extLst>
              <a:ext uri="{28A0092B-C50C-407E-A947-70E740481C1C}">
                <a14:useLocalDpi xmlns:a14="http://schemas.microsoft.com/office/drawing/2010/main"/>
              </a:ext>
            </a:extLst>
          </a:blip>
          <a:srcRect b="2095"/>
          <a:stretch/>
        </p:blipFill>
        <p:spPr>
          <a:xfrm>
            <a:off x="0" y="1606248"/>
            <a:ext cx="9144000" cy="3723655"/>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18852603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3135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258602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743260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22240571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445603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732097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41869718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890898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15364761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0074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220207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055111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799773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553200"/>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spTree>
    <p:extLst>
      <p:ext uri="{BB962C8B-B14F-4D97-AF65-F5344CB8AC3E}">
        <p14:creationId xmlns:p14="http://schemas.microsoft.com/office/powerpoint/2010/main" val="15110908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0412124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0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98667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1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391880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0308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75832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2292004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0917886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9291612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2576466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98578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12126944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36618580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Page 3">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10" name="Text Placeholder 8"/>
          <p:cNvSpPr>
            <a:spLocks noGrp="1"/>
          </p:cNvSpPr>
          <p:nvPr>
            <p:ph type="body" sz="quarter" idx="11" hasCustomPrompt="1"/>
          </p:nvPr>
        </p:nvSpPr>
        <p:spPr>
          <a:xfrm>
            <a:off x="242888" y="598488"/>
            <a:ext cx="7986712" cy="773112"/>
          </a:xfrm>
        </p:spPr>
        <p:txBody>
          <a:bodyPr>
            <a:normAutofit/>
          </a:bodyPr>
          <a:lstStyle>
            <a:lvl1pPr marL="0" indent="0">
              <a:buNone/>
              <a:defRPr sz="2800" b="1"/>
            </a:lvl1pPr>
          </a:lstStyle>
          <a:p>
            <a:pPr lvl="0"/>
            <a:r>
              <a:rPr lang="en-US" dirty="0" smtClean="0"/>
              <a:t>Headline</a:t>
            </a:r>
            <a:endParaRPr lang="en-US" dirty="0"/>
          </a:p>
        </p:txBody>
      </p:sp>
      <p:sp>
        <p:nvSpPr>
          <p:cNvPr id="11" name="Text Placeholder 4"/>
          <p:cNvSpPr>
            <a:spLocks noGrp="1"/>
          </p:cNvSpPr>
          <p:nvPr>
            <p:ph type="body" sz="quarter" idx="10"/>
          </p:nvPr>
        </p:nvSpPr>
        <p:spPr>
          <a:xfrm>
            <a:off x="332146" y="1435103"/>
            <a:ext cx="8520112" cy="4437063"/>
          </a:xfrm>
        </p:spPr>
        <p:txBody>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ext Placeholder 5"/>
          <p:cNvSpPr>
            <a:spLocks noGrp="1"/>
          </p:cNvSpPr>
          <p:nvPr>
            <p:ph type="body" sz="quarter" idx="14" hasCustomPrompt="1"/>
          </p:nvPr>
        </p:nvSpPr>
        <p:spPr>
          <a:xfrm>
            <a:off x="2391569" y="6523039"/>
            <a:ext cx="4360862" cy="201612"/>
          </a:xfrm>
        </p:spPr>
        <p:txBody>
          <a:bodyPr/>
          <a:lstStyle>
            <a:lvl1pPr marL="0" indent="0" algn="ctr">
              <a:buNone/>
              <a:defRPr sz="800"/>
            </a:lvl1pPr>
          </a:lstStyle>
          <a:p>
            <a:pPr lvl="0"/>
            <a:r>
              <a:rPr lang="en-US" dirty="0" smtClean="0"/>
              <a:t>Copyright © 2015 ADP, LLC. Proprietary and Confidential. </a:t>
            </a:r>
            <a:endParaRPr lang="en-US" dirty="0"/>
          </a:p>
        </p:txBody>
      </p:sp>
      <p:pic>
        <p:nvPicPr>
          <p:cNvPr id="21" name="Picture 20"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22" name="Text Placeholder 7"/>
          <p:cNvSpPr>
            <a:spLocks noGrp="1"/>
          </p:cNvSpPr>
          <p:nvPr>
            <p:ph type="body" sz="quarter" idx="13" hasCustomPrompt="1"/>
          </p:nvPr>
        </p:nvSpPr>
        <p:spPr>
          <a:xfrm>
            <a:off x="1789284" y="5460152"/>
            <a:ext cx="5789612" cy="420123"/>
          </a:xfrm>
        </p:spPr>
        <p:txBody>
          <a:bodyPr>
            <a:normAutofit/>
          </a:bodyPr>
          <a:lstStyle>
            <a:lvl1pPr marL="0" indent="0">
              <a:buNone/>
              <a:defRPr sz="1000"/>
            </a:lvl1pPr>
          </a:lstStyle>
          <a:p>
            <a:pPr lvl="0"/>
            <a:r>
              <a:rPr lang="en-US" sz="1000" dirty="0" smtClean="0"/>
              <a:t>*Footnotes.</a:t>
            </a:r>
            <a:endParaRPr lang="en-US" dirty="0"/>
          </a:p>
        </p:txBody>
      </p:sp>
      <p:pic>
        <p:nvPicPr>
          <p:cNvPr id="4" name="Picture 3" descr="PATTERNS_PPT-04.png"/>
          <p:cNvPicPr>
            <a:picLocks noChangeAspect="1"/>
          </p:cNvPicPr>
          <p:nvPr userDrawn="1"/>
        </p:nvPicPr>
        <p:blipFill rotWithShape="1">
          <a:blip r:embed="rId3" cstate="email">
            <a:extLst>
              <a:ext uri="{28A0092B-C50C-407E-A947-70E740481C1C}">
                <a14:useLocalDpi xmlns:a14="http://schemas.microsoft.com/office/drawing/2010/main"/>
              </a:ext>
            </a:extLst>
          </a:blip>
          <a:srcRect l="72515" t="62339"/>
          <a:stretch/>
        </p:blipFill>
        <p:spPr>
          <a:xfrm flipH="1">
            <a:off x="-26736" y="4424948"/>
            <a:ext cx="2513262" cy="2459789"/>
          </a:xfrm>
          <a:prstGeom prst="rect">
            <a:avLst/>
          </a:prstGeom>
        </p:spPr>
      </p:pic>
    </p:spTree>
    <p:extLst>
      <p:ext uri="{BB962C8B-B14F-4D97-AF65-F5344CB8AC3E}">
        <p14:creationId xmlns:p14="http://schemas.microsoft.com/office/powerpoint/2010/main" val="367688535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Page Minimal Confetti 3">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5" name="Text Placeholder 8"/>
          <p:cNvSpPr>
            <a:spLocks noGrp="1"/>
          </p:cNvSpPr>
          <p:nvPr>
            <p:ph type="body" sz="quarter" idx="11" hasCustomPrompt="1"/>
          </p:nvPr>
        </p:nvSpPr>
        <p:spPr>
          <a:xfrm>
            <a:off x="242888" y="598488"/>
            <a:ext cx="7986712" cy="773112"/>
          </a:xfrm>
        </p:spPr>
        <p:txBody>
          <a:bodyPr>
            <a:normAutofit/>
          </a:bodyPr>
          <a:lstStyle>
            <a:lvl1pPr marL="0" indent="0">
              <a:buNone/>
              <a:defRPr sz="2800" b="1"/>
            </a:lvl1pPr>
          </a:lstStyle>
          <a:p>
            <a:pPr lvl="0"/>
            <a:r>
              <a:rPr lang="en-US" dirty="0" smtClean="0"/>
              <a:t>Headline</a:t>
            </a:r>
            <a:endParaRPr lang="en-US" dirty="0"/>
          </a:p>
        </p:txBody>
      </p:sp>
      <p:sp>
        <p:nvSpPr>
          <p:cNvPr id="6" name="Text Placeholder 4"/>
          <p:cNvSpPr>
            <a:spLocks noGrp="1"/>
          </p:cNvSpPr>
          <p:nvPr>
            <p:ph type="body" sz="quarter" idx="10"/>
          </p:nvPr>
        </p:nvSpPr>
        <p:spPr>
          <a:xfrm>
            <a:off x="332146" y="1435103"/>
            <a:ext cx="8520112" cy="4437063"/>
          </a:xfrm>
        </p:spPr>
        <p:txBody>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4" y="5508809"/>
            <a:ext cx="1505715" cy="1386539"/>
          </a:xfrm>
          <a:prstGeom prst="rect">
            <a:avLst/>
          </a:prstGeom>
        </p:spPr>
      </p:pic>
      <p:sp>
        <p:nvSpPr>
          <p:cNvPr id="11" name="Text Placeholder 5"/>
          <p:cNvSpPr>
            <a:spLocks noGrp="1"/>
          </p:cNvSpPr>
          <p:nvPr>
            <p:ph type="body" sz="quarter" idx="14" hasCustomPrompt="1"/>
          </p:nvPr>
        </p:nvSpPr>
        <p:spPr>
          <a:xfrm>
            <a:off x="7433600" y="6537413"/>
            <a:ext cx="1329087" cy="245963"/>
          </a:xfrm>
        </p:spPr>
        <p:txBody>
          <a:bodyPr anchor="ctr">
            <a:normAutofit/>
          </a:bodyPr>
          <a:lstStyle>
            <a:lvl1pPr marL="0" indent="0" algn="r">
              <a:buNone/>
              <a:defRPr sz="600"/>
            </a:lvl1pPr>
          </a:lstStyle>
          <a:p>
            <a:pPr lvl="0"/>
            <a:r>
              <a:rPr lang="en-US" dirty="0" smtClean="0"/>
              <a:t>Proprietary and Confidential. </a:t>
            </a:r>
            <a:endParaRPr lang="en-US" dirty="0"/>
          </a:p>
        </p:txBody>
      </p:sp>
      <p:pic>
        <p:nvPicPr>
          <p:cNvPr id="15" name="Picture 14"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19783" y="6221368"/>
            <a:ext cx="685800" cy="274320"/>
          </a:xfrm>
          <a:prstGeom prst="rect">
            <a:avLst/>
          </a:prstGeom>
        </p:spPr>
      </p:pic>
      <p:sp>
        <p:nvSpPr>
          <p:cNvPr id="17" name="Text Placeholder 7"/>
          <p:cNvSpPr>
            <a:spLocks noGrp="1"/>
          </p:cNvSpPr>
          <p:nvPr>
            <p:ph type="body" sz="quarter" idx="13" hasCustomPrompt="1"/>
          </p:nvPr>
        </p:nvSpPr>
        <p:spPr>
          <a:xfrm>
            <a:off x="1310341" y="6321529"/>
            <a:ext cx="5789612" cy="420123"/>
          </a:xfrm>
        </p:spPr>
        <p:txBody>
          <a:bodyPr>
            <a:normAutofit/>
          </a:bodyPr>
          <a:lstStyle>
            <a:lvl1pPr marL="0" indent="0">
              <a:buNone/>
              <a:defRPr sz="1000"/>
            </a:lvl1pPr>
          </a:lstStyle>
          <a:p>
            <a:pPr lvl="0"/>
            <a:r>
              <a:rPr lang="en-US" sz="1000" dirty="0" smtClean="0"/>
              <a:t>*Footnotes.</a:t>
            </a:r>
            <a:endParaRPr lang="en-US" dirty="0"/>
          </a:p>
        </p:txBody>
      </p:sp>
      <p:sp>
        <p:nvSpPr>
          <p:cNvPr id="2" name="TextBox 1"/>
          <p:cNvSpPr txBox="1"/>
          <p:nvPr userDrawn="1"/>
        </p:nvSpPr>
        <p:spPr>
          <a:xfrm>
            <a:off x="8623016" y="6529588"/>
            <a:ext cx="505700" cy="261610"/>
          </a:xfrm>
          <a:prstGeom prst="rect">
            <a:avLst/>
          </a:prstGeom>
          <a:noFill/>
        </p:spPr>
        <p:txBody>
          <a:bodyPr wrap="square" rtlCol="0">
            <a:spAutoFit/>
          </a:bodyPr>
          <a:lstStyle/>
          <a:p>
            <a:pPr algn="ctr" defTabSz="457200"/>
            <a:fld id="{2E8F6637-2DD8-4711-867B-A63C5785DA4E}" type="slidenum">
              <a:rPr lang="en-US" sz="1100">
                <a:solidFill>
                  <a:srgbClr val="6F6F73"/>
                </a:solidFill>
              </a:rPr>
              <a:pPr algn="ctr" defTabSz="457200"/>
              <a:t>‹#›</a:t>
            </a:fld>
            <a:endParaRPr lang="en-US" sz="1100" dirty="0">
              <a:solidFill>
                <a:srgbClr val="6F6F73"/>
              </a:solidFill>
            </a:endParaRPr>
          </a:p>
        </p:txBody>
      </p:sp>
    </p:spTree>
    <p:extLst>
      <p:ext uri="{BB962C8B-B14F-4D97-AF65-F5344CB8AC3E}">
        <p14:creationId xmlns:p14="http://schemas.microsoft.com/office/powerpoint/2010/main" val="132800139"/>
      </p:ext>
    </p:extLst>
  </p:cSld>
  <p:clrMapOvr>
    <a:masterClrMapping/>
  </p:clrMapOvr>
  <p:timing>
    <p:tnLst>
      <p:par>
        <p:cTn id="1" dur="indefinite" restart="never" nodeType="tmRoot"/>
      </p:par>
    </p:tnLst>
  </p:timing>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Content Page 3">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 name="Text Placeholder 8"/>
          <p:cNvSpPr>
            <a:spLocks noGrp="1"/>
          </p:cNvSpPr>
          <p:nvPr>
            <p:ph type="body" sz="quarter" idx="11" hasCustomPrompt="1"/>
          </p:nvPr>
        </p:nvSpPr>
        <p:spPr>
          <a:xfrm>
            <a:off x="242888" y="598488"/>
            <a:ext cx="7986712" cy="773112"/>
          </a:xfrm>
        </p:spPr>
        <p:txBody>
          <a:bodyPr>
            <a:normAutofit/>
          </a:bodyPr>
          <a:lstStyle>
            <a:lvl1pPr marL="0" indent="0">
              <a:buNone/>
              <a:defRPr sz="2800" b="1"/>
            </a:lvl1pPr>
          </a:lstStyle>
          <a:p>
            <a:pPr lvl="0"/>
            <a:r>
              <a:rPr lang="en-US" dirty="0" smtClean="0"/>
              <a:t>Headline</a:t>
            </a:r>
            <a:endParaRPr lang="en-US" dirty="0"/>
          </a:p>
        </p:txBody>
      </p:sp>
      <p:sp>
        <p:nvSpPr>
          <p:cNvPr id="14" name="Text Placeholder 7"/>
          <p:cNvSpPr>
            <a:spLocks noGrp="1"/>
          </p:cNvSpPr>
          <p:nvPr>
            <p:ph type="body" sz="quarter" idx="13" hasCustomPrompt="1"/>
          </p:nvPr>
        </p:nvSpPr>
        <p:spPr>
          <a:xfrm>
            <a:off x="332146" y="5460152"/>
            <a:ext cx="5789612" cy="420123"/>
          </a:xfrm>
        </p:spPr>
        <p:txBody>
          <a:bodyPr>
            <a:normAutofit/>
          </a:bodyPr>
          <a:lstStyle>
            <a:lvl1pPr marL="0" indent="0">
              <a:buNone/>
              <a:defRPr sz="1000"/>
            </a:lvl1pPr>
          </a:lstStyle>
          <a:p>
            <a:pPr lvl="0"/>
            <a:r>
              <a:rPr lang="en-US" sz="1000" dirty="0" smtClean="0"/>
              <a:t>*Footnotes.</a:t>
            </a:r>
            <a:endParaRPr lang="en-US" dirty="0"/>
          </a:p>
        </p:txBody>
      </p:sp>
      <p:sp>
        <p:nvSpPr>
          <p:cNvPr id="13" name="Text Placeholder 4"/>
          <p:cNvSpPr>
            <a:spLocks noGrp="1"/>
          </p:cNvSpPr>
          <p:nvPr>
            <p:ph type="body" sz="quarter" idx="10"/>
          </p:nvPr>
        </p:nvSpPr>
        <p:spPr>
          <a:xfrm>
            <a:off x="332146" y="1435101"/>
            <a:ext cx="8520112" cy="4025051"/>
          </a:xfrm>
        </p:spPr>
        <p:txBody>
          <a:bodyPr>
            <a:normAutofit/>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5"/>
          <p:cNvSpPr>
            <a:spLocks noGrp="1"/>
          </p:cNvSpPr>
          <p:nvPr>
            <p:ph type="body" sz="quarter" idx="14" hasCustomPrompt="1"/>
          </p:nvPr>
        </p:nvSpPr>
        <p:spPr>
          <a:xfrm>
            <a:off x="2391569" y="6523039"/>
            <a:ext cx="4360862" cy="201612"/>
          </a:xfrm>
        </p:spPr>
        <p:txBody>
          <a:bodyPr/>
          <a:lstStyle>
            <a:lvl1pPr marL="0" indent="0" algn="ctr">
              <a:buNone/>
              <a:defRPr sz="800"/>
            </a:lvl1pPr>
          </a:lstStyle>
          <a:p>
            <a:pPr lvl="0"/>
            <a:r>
              <a:rPr lang="en-US" dirty="0" smtClean="0"/>
              <a:t>Copyright © 2015 ADP, LLC. Proprietary and Confidential. </a:t>
            </a:r>
            <a:endParaRPr lang="en-US" dirty="0"/>
          </a:p>
        </p:txBody>
      </p:sp>
      <p:pic>
        <p:nvPicPr>
          <p:cNvPr id="11" name="Picture 10"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Tree>
    <p:extLst>
      <p:ext uri="{BB962C8B-B14F-4D97-AF65-F5344CB8AC3E}">
        <p14:creationId xmlns:p14="http://schemas.microsoft.com/office/powerpoint/2010/main" val="24268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r Divider Page 3">
    <p:spTree>
      <p:nvGrpSpPr>
        <p:cNvPr id="1" name=""/>
        <p:cNvGrpSpPr/>
        <p:nvPr/>
      </p:nvGrpSpPr>
      <p:grpSpPr>
        <a:xfrm>
          <a:off x="0" y="0"/>
          <a:ext cx="0" cy="0"/>
          <a:chOff x="0" y="0"/>
          <a:chExt cx="0" cy="0"/>
        </a:xfrm>
      </p:grpSpPr>
      <p:pic>
        <p:nvPicPr>
          <p:cNvPr id="2" name="Picture 1" descr="PATTERNS_PPT-05.png"/>
          <p:cNvPicPr>
            <a:picLocks noChangeAspect="1"/>
          </p:cNvPicPr>
          <p:nvPr userDrawn="1"/>
        </p:nvPicPr>
        <p:blipFill rotWithShape="1">
          <a:blip r:embed="rId2" cstate="email">
            <a:extLst>
              <a:ext uri="{28A0092B-C50C-407E-A947-70E740481C1C}">
                <a14:useLocalDpi xmlns:a14="http://schemas.microsoft.com/office/drawing/2010/main"/>
              </a:ext>
            </a:extLst>
          </a:blip>
          <a:srcRect b="16491"/>
          <a:stretch/>
        </p:blipFill>
        <p:spPr>
          <a:xfrm>
            <a:off x="0" y="3"/>
            <a:ext cx="9144000" cy="5454316"/>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9"/>
            <a:ext cx="4360862" cy="201612"/>
          </a:xfr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9"/>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4" y="5769520"/>
            <a:ext cx="7058025" cy="620587"/>
          </a:xfr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649916478"/>
      </p:ext>
    </p:extLst>
  </p:cSld>
  <p:clrMapOvr>
    <a:masterClrMapping/>
  </p:clrMapOvr>
  <p:transition spd="slow">
    <p:push/>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srgbClr val="6F6F73">
                  <a:tint val="75000"/>
                </a:srgbClr>
              </a:solidFill>
            </a:endParaRPr>
          </a:p>
        </p:txBody>
      </p:sp>
      <p:sp>
        <p:nvSpPr>
          <p:cNvPr id="5" name="Footer Placeholder 4"/>
          <p:cNvSpPr>
            <a:spLocks noGrp="1"/>
          </p:cNvSpPr>
          <p:nvPr>
            <p:ph type="ftr" sz="quarter" idx="11"/>
          </p:nvPr>
        </p:nvSpPr>
        <p:spPr/>
        <p:txBody>
          <a:bodyPr/>
          <a:lstStyle/>
          <a:p>
            <a:r>
              <a:rPr lang="en-US" smtClean="0">
                <a:solidFill>
                  <a:srgbClr val="6F6F73">
                    <a:tint val="75000"/>
                  </a:srgbClr>
                </a:solidFill>
              </a:rPr>
              <a:t>ADP Confidential</a:t>
            </a:r>
            <a:endParaRPr lang="en-US">
              <a:solidFill>
                <a:srgbClr val="6F6F73">
                  <a:tint val="75000"/>
                </a:srgbClr>
              </a:solidFill>
            </a:endParaRPr>
          </a:p>
        </p:txBody>
      </p:sp>
      <p:sp>
        <p:nvSpPr>
          <p:cNvPr id="6" name="Slide Number Placeholder 5"/>
          <p:cNvSpPr>
            <a:spLocks noGrp="1"/>
          </p:cNvSpPr>
          <p:nvPr>
            <p:ph type="sldNum" sz="quarter" idx="12"/>
          </p:nvPr>
        </p:nvSpPr>
        <p:spPr/>
        <p:txBody>
          <a:bodyPr/>
          <a:lstStyle/>
          <a:p>
            <a:fld id="{99BD8DA4-FDB3-448F-A1B5-B03AE8ADE80A}" type="slidenum">
              <a:rPr lang="en-US" smtClean="0">
                <a:solidFill>
                  <a:srgbClr val="6F6F73">
                    <a:tint val="75000"/>
                  </a:srgbClr>
                </a:solidFill>
              </a:rPr>
              <a:pPr/>
              <a:t>‹#›</a:t>
            </a:fld>
            <a:endParaRPr lang="en-US">
              <a:solidFill>
                <a:srgbClr val="6F6F73">
                  <a:tint val="75000"/>
                </a:srgbClr>
              </a:solidFill>
            </a:endParaRPr>
          </a:p>
        </p:txBody>
      </p:sp>
    </p:spTree>
    <p:extLst>
      <p:ext uri="{BB962C8B-B14F-4D97-AF65-F5344CB8AC3E}">
        <p14:creationId xmlns:p14="http://schemas.microsoft.com/office/powerpoint/2010/main" val="31367396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1135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4082400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30365220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728617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41089298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2103356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2031444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6439794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16333099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4717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2371223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32371734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6939028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5718791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443353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4465328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12460811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22886361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70953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192352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21302151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2356614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05374025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1567889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297704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3487021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1190356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72151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1362137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37898972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5646122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7086529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30238887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1889363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2069724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52248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1830858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image" Target="../media/image1.emf"/><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oleObject" Target="../embeddings/oleObject9.bin"/><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ags" Target="../tags/tag10.xml"/><Relationship Id="rId5" Type="http://schemas.openxmlformats.org/officeDocument/2006/relationships/slideLayout" Target="../slideLayouts/slideLayout74.xml"/><Relationship Id="rId10" Type="http://schemas.openxmlformats.org/officeDocument/2006/relationships/vmlDrawing" Target="../drawings/vmlDrawing9.vml"/><Relationship Id="rId4" Type="http://schemas.openxmlformats.org/officeDocument/2006/relationships/slideLayout" Target="../slideLayouts/slideLayout73.xml"/><Relationship Id="rId9"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6.png"/><Relationship Id="rId4" Type="http://schemas.openxmlformats.org/officeDocument/2006/relationships/slideLayout" Target="../slideLayouts/slideLayout1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1.emf"/><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oleObject" Target="../embeddings/oleObject2.bin"/><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ags" Target="../tags/tag3.xml"/><Relationship Id="rId5" Type="http://schemas.openxmlformats.org/officeDocument/2006/relationships/slideLayout" Target="../slideLayouts/slideLayout22.xml"/><Relationship Id="rId10" Type="http://schemas.openxmlformats.org/officeDocument/2006/relationships/vmlDrawing" Target="../drawings/vmlDrawing2.vml"/><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image" Target="../media/image1.emf"/><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oleObject" Target="../embeddings/oleObject3.bin"/><Relationship Id="rId5" Type="http://schemas.openxmlformats.org/officeDocument/2006/relationships/slideLayout" Target="../slideLayouts/slideLayout30.xml"/><Relationship Id="rId10" Type="http://schemas.openxmlformats.org/officeDocument/2006/relationships/tags" Target="../tags/tag4.xml"/><Relationship Id="rId4" Type="http://schemas.openxmlformats.org/officeDocument/2006/relationships/slideLayout" Target="../slideLayouts/slideLayout29.xml"/><Relationship Id="rId9" Type="http://schemas.openxmlformats.org/officeDocument/2006/relationships/vmlDrawing" Target="../drawings/vmlDrawing3.v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1.emf"/><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oleObject" Target="../embeddings/oleObject4.bin"/><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tags" Target="../tags/tag5.xml"/><Relationship Id="rId5" Type="http://schemas.openxmlformats.org/officeDocument/2006/relationships/slideLayout" Target="../slideLayouts/slideLayout37.xml"/><Relationship Id="rId10" Type="http://schemas.openxmlformats.org/officeDocument/2006/relationships/vmlDrawing" Target="../drawings/vmlDrawing4.vml"/><Relationship Id="rId4" Type="http://schemas.openxmlformats.org/officeDocument/2006/relationships/slideLayout" Target="../slideLayouts/slideLayout36.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tags" Target="../tags/tag6.xml"/><Relationship Id="rId3" Type="http://schemas.openxmlformats.org/officeDocument/2006/relationships/slideLayout" Target="../slideLayouts/slideLayout43.xml"/><Relationship Id="rId7" Type="http://schemas.openxmlformats.org/officeDocument/2006/relationships/vmlDrawing" Target="../drawings/vmlDrawing5.v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theme" Target="../theme/theme6.xml"/><Relationship Id="rId5" Type="http://schemas.openxmlformats.org/officeDocument/2006/relationships/slideLayout" Target="../slideLayouts/slideLayout45.xml"/><Relationship Id="rId10" Type="http://schemas.openxmlformats.org/officeDocument/2006/relationships/image" Target="../media/image18.emf"/><Relationship Id="rId4" Type="http://schemas.openxmlformats.org/officeDocument/2006/relationships/slideLayout" Target="../slideLayouts/slideLayout44.xml"/><Relationship Id="rId9" Type="http://schemas.openxmlformats.org/officeDocument/2006/relationships/oleObject" Target="../embeddings/oleObject5.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emf"/><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oleObject" Target="../embeddings/oleObject6.bin"/><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tags" Target="../tags/tag7.xml"/><Relationship Id="rId5" Type="http://schemas.openxmlformats.org/officeDocument/2006/relationships/slideLayout" Target="../slideLayouts/slideLayout50.xml"/><Relationship Id="rId10" Type="http://schemas.openxmlformats.org/officeDocument/2006/relationships/vmlDrawing" Target="../drawings/vmlDrawing6.vml"/><Relationship Id="rId4" Type="http://schemas.openxmlformats.org/officeDocument/2006/relationships/slideLayout" Target="../slideLayouts/slideLayout49.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image" Target="../media/image1.emf"/><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oleObject" Target="../embeddings/oleObject7.bin"/><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ags" Target="../tags/tag8.xml"/><Relationship Id="rId5" Type="http://schemas.openxmlformats.org/officeDocument/2006/relationships/slideLayout" Target="../slideLayouts/slideLayout58.xml"/><Relationship Id="rId10" Type="http://schemas.openxmlformats.org/officeDocument/2006/relationships/vmlDrawing" Target="../drawings/vmlDrawing7.vml"/><Relationship Id="rId4" Type="http://schemas.openxmlformats.org/officeDocument/2006/relationships/slideLayout" Target="../slideLayouts/slideLayout57.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image" Target="../media/image1.emf"/><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oleObject" Target="../embeddings/oleObject8.bin"/><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tags" Target="../tags/tag9.xml"/><Relationship Id="rId5" Type="http://schemas.openxmlformats.org/officeDocument/2006/relationships/slideLayout" Target="../slideLayouts/slideLayout66.xml"/><Relationship Id="rId10" Type="http://schemas.openxmlformats.org/officeDocument/2006/relationships/vmlDrawing" Target="../drawings/vmlDrawing8.vml"/><Relationship Id="rId4" Type="http://schemas.openxmlformats.org/officeDocument/2006/relationships/slideLayout" Target="../slideLayouts/slideLayout65.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2"/>
            </p:custDataLst>
            <p:extLst>
              <p:ext uri="{D42A27DB-BD31-4B8C-83A1-F6EECF244321}">
                <p14:modId xmlns:p14="http://schemas.microsoft.com/office/powerpoint/2010/main" val="8289373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36" name="think-cell Slide" r:id="rId13" imgW="360" imgH="360" progId="TCLayout.ActiveDocument.1">
                  <p:embed/>
                </p:oleObj>
              </mc:Choice>
              <mc:Fallback>
                <p:oleObj name="think-cell Slide" r:id="rId13" imgW="360" imgH="360" progId="TCLayout.ActiveDocument.1">
                  <p:embed/>
                  <p:pic>
                    <p:nvPicPr>
                      <p:cNvPr id="0" name=""/>
                      <p:cNvPicPr/>
                      <p:nvPr/>
                    </p:nvPicPr>
                    <p:blipFill>
                      <a:blip r:embed="rId14"/>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5588521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236327299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894"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1337091407"/>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1" r:id="rId3"/>
    <p:sldLayoutId id="2147483762" r:id="rId4"/>
    <p:sldLayoutId id="2147483763" r:id="rId5"/>
    <p:sldLayoutId id="2147483764" r:id="rId6"/>
    <p:sldLayoutId id="2147483765" r:id="rId7"/>
    <p:sldLayoutId id="2147483766"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3" descr="F:\Clients\ADP\Departments\Creative\Common Elements\Logos\ADP Logos with New Tag_MullenLowe_Updated\ADP Logo w Tag Right\ADP Logo w Tag Right_Png\ADP RED Logo w Tag_RGB_Right_update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02658" y="5896937"/>
            <a:ext cx="1776222" cy="10149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1147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5"/>
          <p:cNvSpPr txBox="1">
            <a:spLocks/>
          </p:cNvSpPr>
          <p:nvPr/>
        </p:nvSpPr>
        <p:spPr>
          <a:xfrm>
            <a:off x="2391569" y="6523038"/>
            <a:ext cx="4360862" cy="201612"/>
          </a:xfrm>
          <a:prstGeom prst="rect">
            <a:avLst/>
          </a:prstGeom>
        </p:spPr>
        <p:txBody>
          <a:bodyPr/>
          <a:lstStyle>
            <a:lvl1pPr marL="0" indent="0" algn="ctr" defTabSz="914400" rtl="0" eaLnBrk="1" latinLnBrk="0" hangingPunct="1">
              <a:spcBef>
                <a:spcPct val="20000"/>
              </a:spcBef>
              <a:buFont typeface="Arial" pitchFamily="34" charset="0"/>
              <a:buNone/>
              <a:defRPr sz="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solidFill>
                  <a:srgbClr val="6F6F73"/>
                </a:solidFill>
              </a:rPr>
              <a:t>Copyright © 2015 ADP, LLC. Proprietary and Confidential. </a:t>
            </a:r>
            <a:endParaRPr lang="en-US" dirty="0">
              <a:solidFill>
                <a:srgbClr val="6F6F73"/>
              </a:solidFill>
            </a:endParaRPr>
          </a:p>
        </p:txBody>
      </p:sp>
    </p:spTree>
    <p:extLst>
      <p:ext uri="{BB962C8B-B14F-4D97-AF65-F5344CB8AC3E}">
        <p14:creationId xmlns:p14="http://schemas.microsoft.com/office/powerpoint/2010/main" val="2051279668"/>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Lst>
  <p:txStyles>
    <p:titleStyle>
      <a:lvl1pPr algn="l" defTabSz="914400" rtl="0" eaLnBrk="1" latinLnBrk="0" hangingPunct="1">
        <a:spcBef>
          <a:spcPct val="0"/>
        </a:spcBef>
        <a:buNone/>
        <a:defRPr sz="2800" b="1" kern="1200">
          <a:solidFill>
            <a:srgbClr val="62626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rgbClr val="62626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62626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62626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62626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62626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1"/>
            </p:custDataLst>
            <p:extLst>
              <p:ext uri="{D42A27DB-BD31-4B8C-83A1-F6EECF244321}">
                <p14:modId xmlns:p14="http://schemas.microsoft.com/office/powerpoint/2010/main" val="4298887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9"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07342781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3" r:id="rId3"/>
    <p:sldLayoutId id="2147483684" r:id="rId4"/>
    <p:sldLayoutId id="2147483685" r:id="rId5"/>
    <p:sldLayoutId id="2147483686" r:id="rId6"/>
    <p:sldLayoutId id="2147483687" r:id="rId7"/>
    <p:sldLayoutId id="2147483688"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0"/>
            </p:custDataLst>
            <p:extLst>
              <p:ext uri="{D42A27DB-BD31-4B8C-83A1-F6EECF244321}">
                <p14:modId xmlns:p14="http://schemas.microsoft.com/office/powerpoint/2010/main" val="41413103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50" name="think-cell Slide" r:id="rId11" imgW="360" imgH="360" progId="TCLayout.ActiveDocument.1">
                  <p:embed/>
                </p:oleObj>
              </mc:Choice>
              <mc:Fallback>
                <p:oleObj name="think-cell Slide" r:id="rId11" imgW="360" imgH="360" progId="TCLayout.ActiveDocument.1">
                  <p:embed/>
                  <p:pic>
                    <p:nvPicPr>
                      <p:cNvPr id="0" name=""/>
                      <p:cNvPicPr/>
                      <p:nvPr/>
                    </p:nvPicPr>
                    <p:blipFill>
                      <a:blip r:embed="rId12"/>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74703498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3" r:id="rId3"/>
    <p:sldLayoutId id="2147483694" r:id="rId4"/>
    <p:sldLayoutId id="2147483695" r:id="rId5"/>
    <p:sldLayoutId id="2147483696" r:id="rId6"/>
    <p:sldLayoutId id="2147483697" r:id="rId7"/>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17915844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89"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48551712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2" r:id="rId3"/>
    <p:sldLayoutId id="2147483703" r:id="rId4"/>
    <p:sldLayoutId id="2147483704" r:id="rId5"/>
    <p:sldLayoutId id="2147483705" r:id="rId6"/>
    <p:sldLayoutId id="2147483706" r:id="rId7"/>
    <p:sldLayoutId id="2147483707"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8"/>
            </p:custDataLst>
            <p:extLst>
              <p:ext uri="{D42A27DB-BD31-4B8C-83A1-F6EECF244321}">
                <p14:modId xmlns:p14="http://schemas.microsoft.com/office/powerpoint/2010/main" val="976890389"/>
              </p:ext>
            </p:extLst>
          </p:nvPr>
        </p:nvGraphicFramePr>
        <p:xfrm>
          <a:off x="1591" y="1589"/>
          <a:ext cx="1587" cy="1587"/>
        </p:xfrm>
        <a:graphic>
          <a:graphicData uri="http://schemas.openxmlformats.org/presentationml/2006/ole">
            <mc:AlternateContent xmlns:mc="http://schemas.openxmlformats.org/markup-compatibility/2006">
              <mc:Choice xmlns:v="urn:schemas-microsoft-com:vml" Requires="v">
                <p:oleObj spid="_x0000_s13413"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91"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57200" y="274637"/>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endParaRPr lang="en-US">
              <a:solidFill>
                <a:srgbClr val="6F6F73">
                  <a:tint val="75000"/>
                </a:srgb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srgbClr val="6F6F73">
                  <a:tint val="75000"/>
                </a:srgb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2FAF971-F5CC-428B-96CB-3646D0AB3B36}" type="slidenum">
              <a:rPr lang="en-US" smtClean="0">
                <a:solidFill>
                  <a:srgbClr val="6F6F73">
                    <a:tint val="75000"/>
                  </a:srgbClr>
                </a:solidFill>
              </a:rPr>
              <a:pPr defTabSz="457200"/>
              <a:t>‹#›</a:t>
            </a:fld>
            <a:endParaRPr lang="en-US">
              <a:solidFill>
                <a:srgbClr val="6F6F73">
                  <a:tint val="75000"/>
                </a:srgbClr>
              </a:solidFill>
            </a:endParaRPr>
          </a:p>
        </p:txBody>
      </p:sp>
    </p:spTree>
    <p:extLst>
      <p:ext uri="{BB962C8B-B14F-4D97-AF65-F5344CB8AC3E}">
        <p14:creationId xmlns:p14="http://schemas.microsoft.com/office/powerpoint/2010/main" val="277817744"/>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Lst>
  <p:hf hdr="0" ftr="0" dt="0"/>
  <p:txStyles>
    <p:titleStyle>
      <a:lvl1pPr algn="l" defTabSz="914400" rtl="0" eaLnBrk="1" latinLnBrk="0" hangingPunct="1">
        <a:spcBef>
          <a:spcPct val="0"/>
        </a:spcBef>
        <a:buNone/>
        <a:defRPr sz="2800" b="1"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19946824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558"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62576316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1" r:id="rId3"/>
    <p:sldLayoutId id="2147483732" r:id="rId4"/>
    <p:sldLayoutId id="2147483733" r:id="rId5"/>
    <p:sldLayoutId id="2147483734" r:id="rId6"/>
    <p:sldLayoutId id="2147483735" r:id="rId7"/>
    <p:sldLayoutId id="2147483736"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12588509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604"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58357885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1" r:id="rId3"/>
    <p:sldLayoutId id="2147483742" r:id="rId4"/>
    <p:sldLayoutId id="2147483743" r:id="rId5"/>
    <p:sldLayoutId id="2147483744" r:id="rId6"/>
    <p:sldLayoutId id="2147483745" r:id="rId7"/>
    <p:sldLayoutId id="2147483746"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31995698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628"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412036283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1" r:id="rId3"/>
    <p:sldLayoutId id="2147483752" r:id="rId4"/>
    <p:sldLayoutId id="2147483753" r:id="rId5"/>
    <p:sldLayoutId id="2147483754" r:id="rId6"/>
    <p:sldLayoutId id="2147483755" r:id="rId7"/>
    <p:sldLayoutId id="2147483756"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3.xml"/><Relationship Id="rId7" Type="http://schemas.openxmlformats.org/officeDocument/2006/relationships/image" Target="../media/image33.png"/><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image" Target="../media/image32.png"/><Relationship Id="rId5" Type="http://schemas.openxmlformats.org/officeDocument/2006/relationships/image" Target="../media/image18.emf"/><Relationship Id="rId10" Type="http://schemas.openxmlformats.org/officeDocument/2006/relationships/image" Target="../media/image36.png"/><Relationship Id="rId4" Type="http://schemas.openxmlformats.org/officeDocument/2006/relationships/oleObject" Target="../embeddings/oleObject11.bin"/><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3.xml"/><Relationship Id="rId7" Type="http://schemas.openxmlformats.org/officeDocument/2006/relationships/image" Target="../media/image22.png"/><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image" Target="../media/image21.png"/><Relationship Id="rId5" Type="http://schemas.openxmlformats.org/officeDocument/2006/relationships/image" Target="../media/image18.emf"/><Relationship Id="rId4" Type="http://schemas.openxmlformats.org/officeDocument/2006/relationships/oleObject" Target="../embeddings/oleObject10.bin"/><Relationship Id="rId9"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008438"/>
            <a:ext cx="8686800" cy="1143000"/>
          </a:xfrm>
        </p:spPr>
        <p:txBody>
          <a:bodyPr/>
          <a:lstStyle/>
          <a:p>
            <a:r>
              <a:rPr lang="en-US" dirty="0" err="1" smtClean="0"/>
              <a:t>Insight@ADP</a:t>
            </a:r>
            <a:r>
              <a:rPr lang="en-US" dirty="0" smtClean="0"/>
              <a:t/>
            </a:r>
            <a:br>
              <a:rPr lang="en-US" dirty="0" smtClean="0"/>
            </a:br>
            <a:r>
              <a:rPr lang="en-US" sz="3200" b="0" dirty="0" smtClean="0"/>
              <a:t>Visualizing ADP’s National Employment Report</a:t>
            </a:r>
            <a:endParaRPr lang="en-US" b="0" dirty="0"/>
          </a:p>
        </p:txBody>
      </p:sp>
      <p:sp>
        <p:nvSpPr>
          <p:cNvPr id="3" name="Text Placeholder 2"/>
          <p:cNvSpPr>
            <a:spLocks noGrp="1"/>
          </p:cNvSpPr>
          <p:nvPr>
            <p:ph type="body" sz="quarter" idx="13"/>
          </p:nvPr>
        </p:nvSpPr>
        <p:spPr/>
        <p:txBody>
          <a:bodyPr/>
          <a:lstStyle/>
          <a:p>
            <a:r>
              <a:rPr lang="en-US" dirty="0"/>
              <a:t>Saad </a:t>
            </a:r>
            <a:r>
              <a:rPr lang="en-US" dirty="0" smtClean="0"/>
              <a:t>Padela, Roiana Reid</a:t>
            </a:r>
            <a:r>
              <a:rPr lang="en-US" dirty="0"/>
              <a:t>, Amin </a:t>
            </a:r>
            <a:r>
              <a:rPr lang="en-US" dirty="0" smtClean="0"/>
              <a:t>Venjara </a:t>
            </a:r>
          </a:p>
          <a:p>
            <a:r>
              <a:rPr lang="en-US" dirty="0" smtClean="0"/>
              <a:t>August 11, 2016</a:t>
            </a:r>
            <a:endParaRPr lang="en-US" dirty="0"/>
          </a:p>
        </p:txBody>
      </p:sp>
    </p:spTree>
    <p:extLst>
      <p:ext uri="{BB962C8B-B14F-4D97-AF65-F5344CB8AC3E}">
        <p14:creationId xmlns:p14="http://schemas.microsoft.com/office/powerpoint/2010/main" val="2931886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58130445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7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336013" y="152400"/>
            <a:ext cx="8229600" cy="761278"/>
          </a:xfrm>
        </p:spPr>
        <p:txBody>
          <a:bodyPr/>
          <a:lstStyle/>
          <a:p>
            <a:r>
              <a:rPr lang="en-US" b="1" dirty="0" smtClean="0"/>
              <a:t>Based on user testing, we made multiple iterations on our visualizations (I)</a:t>
            </a:r>
            <a:br>
              <a:rPr lang="en-US" b="1" dirty="0" smtClean="0"/>
            </a:br>
            <a:r>
              <a:rPr lang="en-US" sz="2000" dirty="0" smtClean="0"/>
              <a:t>Jobs Explorer</a:t>
            </a:r>
            <a:endParaRPr lang="en-US" sz="2000" dirty="0"/>
          </a:p>
        </p:txBody>
      </p:sp>
      <p:pic>
        <p:nvPicPr>
          <p:cNvPr id="1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600" y="4495800"/>
            <a:ext cx="2717386" cy="189716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4233" y="2557272"/>
            <a:ext cx="3068955" cy="216598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95600" y="1100137"/>
            <a:ext cx="3126105" cy="2100263"/>
          </a:xfrm>
          <a:prstGeom prst="rect">
            <a:avLst/>
          </a:prstGeom>
        </p:spPr>
      </p:pic>
      <p:pic>
        <p:nvPicPr>
          <p:cNvPr id="35843"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57800" y="2557272"/>
            <a:ext cx="2599388" cy="21671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5842"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24600" y="4267200"/>
            <a:ext cx="2679178" cy="21671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99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13" y="152400"/>
            <a:ext cx="8229600" cy="761278"/>
          </a:xfrm>
        </p:spPr>
        <p:txBody>
          <a:bodyPr>
            <a:noAutofit/>
          </a:bodyPr>
          <a:lstStyle/>
          <a:p>
            <a:r>
              <a:rPr lang="en-US" b="1" dirty="0" smtClean="0"/>
              <a:t>Based on user testing, we made multiple iterations on our visualizations (II)</a:t>
            </a:r>
            <a:br>
              <a:rPr lang="en-US" b="1" dirty="0" smtClean="0"/>
            </a:br>
            <a:r>
              <a:rPr lang="en-US" sz="2000" dirty="0" smtClean="0"/>
              <a:t>BLS Comparison</a:t>
            </a:r>
            <a:endParaRPr lang="en-US" sz="2000"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2438400" cy="20002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3"/>
          <a:stretch>
            <a:fillRect/>
          </a:stretch>
        </p:blipFill>
        <p:spPr>
          <a:xfrm>
            <a:off x="1828800" y="1295400"/>
            <a:ext cx="2514600" cy="2057400"/>
          </a:xfrm>
          <a:prstGeom prst="rect">
            <a:avLst/>
          </a:prstGeom>
          <a:ln>
            <a:solidFill>
              <a:schemeClr val="tx1"/>
            </a:solidFill>
          </a:ln>
        </p:spPr>
      </p:pic>
      <p:pic>
        <p:nvPicPr>
          <p:cNvPr id="23" name="Picture 22"/>
          <p:cNvPicPr>
            <a:picLocks noChangeAspect="1"/>
          </p:cNvPicPr>
          <p:nvPr/>
        </p:nvPicPr>
        <p:blipFill>
          <a:blip r:embed="rId4"/>
          <a:stretch>
            <a:fillRect/>
          </a:stretch>
        </p:blipFill>
        <p:spPr>
          <a:xfrm>
            <a:off x="304800" y="4419600"/>
            <a:ext cx="2438400" cy="2059809"/>
          </a:xfrm>
          <a:prstGeom prst="rect">
            <a:avLst/>
          </a:prstGeom>
          <a:ln>
            <a:solidFill>
              <a:schemeClr val="tx1"/>
            </a:solidFill>
          </a:ln>
        </p:spPr>
      </p:pic>
      <p:pic>
        <p:nvPicPr>
          <p:cNvPr id="26" name="Picture 25"/>
          <p:cNvPicPr>
            <a:picLocks noChangeAspect="1"/>
          </p:cNvPicPr>
          <p:nvPr/>
        </p:nvPicPr>
        <p:blipFill>
          <a:blip r:embed="rId5"/>
          <a:stretch>
            <a:fillRect/>
          </a:stretch>
        </p:blipFill>
        <p:spPr>
          <a:xfrm>
            <a:off x="1752600" y="3810000"/>
            <a:ext cx="2743200" cy="2186522"/>
          </a:xfrm>
          <a:prstGeom prst="rect">
            <a:avLst/>
          </a:prstGeom>
          <a:ln>
            <a:solidFill>
              <a:schemeClr val="tx1"/>
            </a:solidFill>
          </a:ln>
        </p:spPr>
      </p:pic>
      <p:pic>
        <p:nvPicPr>
          <p:cNvPr id="27" name="Picture 26"/>
          <p:cNvPicPr>
            <a:picLocks noChangeAspect="1"/>
          </p:cNvPicPr>
          <p:nvPr/>
        </p:nvPicPr>
        <p:blipFill>
          <a:blip r:embed="rId6"/>
          <a:stretch>
            <a:fillRect/>
          </a:stretch>
        </p:blipFill>
        <p:spPr>
          <a:xfrm>
            <a:off x="3429000" y="1752600"/>
            <a:ext cx="2590800" cy="2006599"/>
          </a:xfrm>
          <a:prstGeom prst="rect">
            <a:avLst/>
          </a:prstGeom>
          <a:ln>
            <a:solidFill>
              <a:schemeClr val="tx1"/>
            </a:solidFill>
          </a:ln>
        </p:spPr>
      </p:pic>
      <p:pic>
        <p:nvPicPr>
          <p:cNvPr id="29" name="Picture 28"/>
          <p:cNvPicPr>
            <a:picLocks noChangeAspect="1"/>
          </p:cNvPicPr>
          <p:nvPr/>
        </p:nvPicPr>
        <p:blipFill>
          <a:blip r:embed="rId7"/>
          <a:stretch>
            <a:fillRect/>
          </a:stretch>
        </p:blipFill>
        <p:spPr>
          <a:xfrm>
            <a:off x="3505200" y="4191000"/>
            <a:ext cx="2743200" cy="2209801"/>
          </a:xfrm>
          <a:prstGeom prst="rect">
            <a:avLst/>
          </a:prstGeom>
          <a:ln>
            <a:solidFill>
              <a:schemeClr val="tx1"/>
            </a:solidFill>
          </a:ln>
        </p:spPr>
      </p:pic>
      <p:pic>
        <p:nvPicPr>
          <p:cNvPr id="31" name="Picture 30"/>
          <p:cNvPicPr>
            <a:picLocks noChangeAspect="1"/>
          </p:cNvPicPr>
          <p:nvPr/>
        </p:nvPicPr>
        <p:blipFill>
          <a:blip r:embed="rId8"/>
          <a:stretch>
            <a:fillRect/>
          </a:stretch>
        </p:blipFill>
        <p:spPr>
          <a:xfrm>
            <a:off x="5715000" y="3962400"/>
            <a:ext cx="2971800" cy="2400300"/>
          </a:xfrm>
          <a:prstGeom prst="rect">
            <a:avLst/>
          </a:prstGeom>
          <a:ln>
            <a:solidFill>
              <a:schemeClr val="tx1"/>
            </a:solidFill>
          </a:ln>
        </p:spPr>
      </p:pic>
      <p:pic>
        <p:nvPicPr>
          <p:cNvPr id="32" name="Picture 31"/>
          <p:cNvPicPr>
            <a:picLocks noChangeAspect="1"/>
          </p:cNvPicPr>
          <p:nvPr/>
        </p:nvPicPr>
        <p:blipFill>
          <a:blip r:embed="rId9"/>
          <a:stretch>
            <a:fillRect/>
          </a:stretch>
        </p:blipFill>
        <p:spPr>
          <a:xfrm>
            <a:off x="5791200" y="1219200"/>
            <a:ext cx="2819400" cy="2209801"/>
          </a:xfrm>
          <a:prstGeom prst="rect">
            <a:avLst/>
          </a:prstGeom>
          <a:ln>
            <a:solidFill>
              <a:schemeClr val="tx1"/>
            </a:solidFill>
          </a:ln>
        </p:spPr>
      </p:pic>
    </p:spTree>
    <p:extLst>
      <p:ext uri="{BB962C8B-B14F-4D97-AF65-F5344CB8AC3E}">
        <p14:creationId xmlns:p14="http://schemas.microsoft.com/office/powerpoint/2010/main" val="2388645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Our updated visualization</a:t>
            </a:r>
            <a:br>
              <a:rPr lang="en-US" b="1" dirty="0" smtClean="0"/>
            </a:br>
            <a:r>
              <a:rPr lang="en-US" sz="2000" dirty="0"/>
              <a:t>http://spadela.pythonanywhere.com</a:t>
            </a:r>
            <a:r>
              <a:rPr lang="en-US" sz="2000" dirty="0" smtClean="0"/>
              <a:t>/</a:t>
            </a:r>
            <a:endParaRPr lang="en-US" dirty="0"/>
          </a:p>
        </p:txBody>
      </p:sp>
      <p:sp>
        <p:nvSpPr>
          <p:cNvPr id="4" name="Rectangle 3"/>
          <p:cNvSpPr/>
          <p:nvPr/>
        </p:nvSpPr>
        <p:spPr>
          <a:xfrm>
            <a:off x="7467600" y="76200"/>
            <a:ext cx="1594104" cy="304800"/>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Visualization</a:t>
            </a:r>
            <a:endParaRPr lang="en-US" sz="1200" b="1" dirty="0"/>
          </a:p>
        </p:txBody>
      </p:sp>
      <p:pic>
        <p:nvPicPr>
          <p:cNvPr id="6" name="Picture 20" descr="http://28htv21jkhic1fkybe2p0zo3lka.wpengine.netdna-cdn.com/wp-content/uploads/2014/09/requestdemo_icon_v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7687" y="152400"/>
            <a:ext cx="239003" cy="1922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90600" y="2438400"/>
            <a:ext cx="7162800" cy="1676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t>DEMO</a:t>
            </a:r>
            <a:endParaRPr lang="en-US" sz="3200" b="1" dirty="0"/>
          </a:p>
        </p:txBody>
      </p:sp>
    </p:spTree>
    <p:extLst>
      <p:ext uri="{BB962C8B-B14F-4D97-AF65-F5344CB8AC3E}">
        <p14:creationId xmlns:p14="http://schemas.microsoft.com/office/powerpoint/2010/main" val="4241202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7860733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6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b="1" dirty="0" smtClean="0"/>
              <a:t>Roadmap for our presentation</a:t>
            </a:r>
            <a:endParaRPr lang="en-US" b="1" dirty="0"/>
          </a:p>
        </p:txBody>
      </p:sp>
      <p:sp>
        <p:nvSpPr>
          <p:cNvPr id="5" name="Rectangle 4"/>
          <p:cNvSpPr/>
          <p:nvPr/>
        </p:nvSpPr>
        <p:spPr>
          <a:xfrm>
            <a:off x="1219200" y="1295400"/>
            <a:ext cx="6642101" cy="10668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57350"/>
            <a:r>
              <a:rPr lang="en-US" sz="2400" b="1" dirty="0" smtClean="0"/>
              <a:t>Project Objective and </a:t>
            </a:r>
          </a:p>
          <a:p>
            <a:pPr marL="1657350"/>
            <a:r>
              <a:rPr lang="en-US" sz="2400" b="1" dirty="0" smtClean="0"/>
              <a:t>Target Users</a:t>
            </a:r>
            <a:endParaRPr lang="en-US" sz="2400" b="1" dirty="0"/>
          </a:p>
        </p:txBody>
      </p:sp>
      <p:sp>
        <p:nvSpPr>
          <p:cNvPr id="13" name="AutoShape 4" descr="data:image/png;base64,iVBORw0KGgoAAAANSUhEUgAAAOEAAADhCAMAAAAJbSJIAAAAjVBMVEX///8AAAAEBATz8/P+/v709PQBAQH4+Pj7+/sEBAXu7u7t7e3d3d3g4ODExMQ1NTWhoaHQ0NAoKChubm69vb10dHTW1tasrKzKysoeHh5BQUEvLy+1tbWLi4tVVVU3NzeamppYWFimpqYUFBSTk5NLS0tgYGAaGhqDg4NfX1+MjIx6enpoaGhEREQqKipH3g/SAAAfSklEQVR4nL1dCXvqKhMGEyXXaOKaqHVfWltt///P+7IAgZkhi+35fO6t6ekkzAsDs0IYKz++jy6Y6+Lf03Z+XLg5CCdt8QmC8lffuGDwwm+m9d20TY/rQgub9mLOV67nlr8JeYPQF4H6C774Y1rJiIC0HR635wOeOp4rHx7AO3UrwiYhaZmT1vW4AD6uCy1ic857PX6l2SwIRF/+1u/Lh+sLTzGtLxAtJvFkK/32tJqkjtbF5jUHyO8kbSGqqo9aAYQcBV6fQVoFENPWPK57Z2RsFt9bzjOAfEnRFtAQQN/7Y4BqlUMrY6BxdeoM3XRxMS0B8icFMJditfZkrTQCJBjpOxjRtMzzwlU6uS738frC5efj7fbcTdLFOJDTpEPfVmwW32MJkN9cbPpI/l8YQQwwXyb8cJTeTzNe91mf7pPp+PURFDMJkL8NAwctuLOPxe4FEWVeks43BpJBTzLSQxfZZzNPk0Av8B3mYKYn1FP+G9YDbBbRDgDHk9tF4RoAgP8BgJrksp+MGpuGbC4VwOzLqwVYw3THOSiiuzlwECC80CTl5xEJJtr37ZUbjxuSbII7X1ETFYlg/WhZtDfoDLBC+tx6TU2ri60JkI8o2mKZ8cVvAGpaP1jN1yTTLURUX+T//jGfEqKPAa7UyJePiyiA+WJd2UC/moPhcaaa+w1A+Zf1MWSwaTgHxzbAzDDFbEqN36gmmudgMq+a+4WImutrPpA1aoIN16pF2XHHAI+2UOPIfqcmopvmy810F4DlxW3BCKZl077SRfqmr4BWq/6vRTSNcyb/cgT1RZwyu2nNJlNCUw37gznYVHe6RrBBRBcXC8afANTzNftvywhTjbEdBNjj+zqAL5pqAVscbO7/dATLi3ih7VbNJjsjgNm3YFhEFcCX5mCfJTfQyj8AmH1uK8AmizDA7Clzik0fcN8BYBAuiVb+HmA+xeceM+agPyIBZmR9HdlRLhvQ+B3moN+f0K382Ry0ac+ZMa/6NlwjWmX53R7XYxol4ThUSp6ZgZEOI8im3/8GoJP2eyqnYCDenU1z/en93N6X9+s5s3N11K2TiOKl7B8DzH7uJMBF66bzzyHT+KwzwOTnBYDo09Eo4JuSB7bp1PS3FLpOACeKx24Ae7P4sLndbt+bw0zHM1oDHPBJwUMw7tR0POwOMDw1A7QGrrdf7tJVMg69wtAP8mU/HI9W6fWxr0UKxHlVsnnsAvDU7w5wdeG4y50TYX9chIIZEWhlnUg/VwwXV9ljjZ5HWLL53QHg3C2iTjVx5G0A5t+X922i3Gy3C1RENMfbd+Uo0EwXF5LNdXuARyY1fvsRFE9OTBrYSvb/5msaVPH+NoHf1dd37QhyXvpC4lIP0JgmuUkrY95tAYYbBJAIQ/C368jxOHfgN4c+Pr7JDqKeuy7NlJDzFiOYS3zCpCr0WwMc8RYjKD3XVpEyLDzT0hKkOm5TkoyMaVInorM8SFDmZ5Qp1zgHoxYAD2e1Or+WfBEsSA8U9z3+LvtACkoDwL1QkqE1fuMInpsBnqIg+IPky+pToTDmlXRwg8qtqAO4NJtuCfBYDzDHl+QJNefj2idfWDD9hAB7pdEmxLYZIJe5RBqgS0S/mgDekm7R6toFPJtuew5aPBYk0qCqB7h9YQTvtQCzZWDVxHTn5MvqW62rZYtpSXtvAPgf71lButcBDkyAaSPT3bNLrJ+aLfbGJe2yaQRnYwug3wqgKaLQ68x+LvsGLTWvOomophVMPKoulQDZZwPA777VtK3xXXOwbpHJ9Pu0PdOdoyVJLNVfqGj3dQB5uYhWAAt9qAtAXlETnN+DBqZfKljQuQlRzjs1gixc1+R95CJqACwM/qABIKHoK0PjErHmEfwFwKDvT9eViLLhWy3ALezbIkzju1ppNtX457AFwFfmoEkbPDVAr34EpwCgtZy65mBYB/CogkPNo/JaxBLQhjM3wMw0D+sAOt2lGm/iErWJYRlavPxTs5Xoik+HcR3Ap53lbgmQYX9QPzwOA9Dl7jnI8tDFOIkWi226XSyi6dhzNu0UZ48aQbXgbSL7cW0BHt0i+tlvEWYt5pU/XByfMYeft/lkEfq6GA8lX+Bzh3gOlp/L+nZNAJJq1pUaHy/nMibjVvT3FnHk3BcaTZYfmhctUzp2e3keRyCh4hjB8I2bUrTevy/vx+1qOgoDU/QhQEddm4qquYNOx6DZQ8jGbhmbNxFhw2Iwl5HwRcMcBGoizlcVpedqKs7oujY9r05OgJMA0mKA0RxMXHdugg+eZXrJOQf7tojOPHrFhQD7dl0bDvy6AKZ+0wgOjyoS2ir5ksvrcWgkX6CI2gDf+vVGlAWQqmsr6RI1e7oDHOUWc/fcxEMnX4g5aDzuMGyw86GXQgMMnLmJSQPA8TMn7g4w+7yPqOd6NsC3ISWifleATNVuoVW0YZEJnwZt+/ygWmifIQYI5mDfZLNYRMJocrizbgB9FdJCI3ivA8jEFTDdegT1xVfoW88Nf+xV1FNNj8/H3eNzo5RR0glg0HclQD/dCWPRZwu67KsLQM5nCwtgjNREyaZKdavHfZMAYZZb5+hdKey4smRw4Z73pJluJ6KDiuQ9rNSEbarN9Bwco8edKYBWXVvFdD90ALyEbksmWLiYbpHqALQjh6k2E6rpEfFcr7muTU8nR5UFd3sTgfdwcN9FRO2gk0NNFAAHxHOfPvJSBKs0vrH+BokD4NEJ0B9v/mwEB9UIAjVhzkH8XLXYOOraLAVDFwLxT98JUFYP/MUIViELt6n2JJ9b1n25qqLMhWNBA7w4Qxa+XJj+ZA5WImovMm9e1bT4oC3KRTPA4p/JWrWiBtcxB7+6AGw9B201cQgNNn267IvH7QAuyC7nd2K0y395NANsXR1cBZ1sRf9jm2qyNhGxuUXquvjVt5m+kADfXHHR4NkeIPq4AVJqwmDTf6MA8gtcC4NS41tMp+Sk4a7IdhuAxc/Dfp455Yso2p6/5vtDPUCgJmIPNZ3QbG4BQCvLLf85pkRJRssJgM0imvXsfJLkwQYVG8qccz9MJnNdTSPn4KjRVDN4WHJC4rOZaAG0styqZtvMc2iA3JF88VssMl9JIG8CgV82nF7JEXSaaib3w6p7zKYXlnFGZblvnFjXXemzRjXR014tFdArpO3R4yD5Aky1H0E1LYKUAshvBK31W8KJonRVNOdS9C6APxOPETU1IKpW7tRoYapZALPHfRMAOZ+i2hJ77OecckzpDK8sonMB7KUBjhKRyReRmsZ2G4++eNyK9L7mMKhu3xmSwn0jAQqv1ha9+rV5DDuqJpxqwqOmv3wclUus9rCRAP0jOXvpIgS5jFIAOT+FBEfdky9vWE0Yj0vIPMbRovXtVoIZxfSJbEW4/UGZ2P998sUy1YiY8x5PE87XJi2oaxMrkumEaqU/dAM8jBsAOpMvP/w/0lQbDanAr5gSAPM0YgUQ1LXJrTaA6RMddHKFLKpcOgLYMflSmWoj/s4wwOxxJwJg1n4laCDL3V8TADOfggK4cAI8ugC2Sb6Ylkzl0Wf/tAW56jImExEA+UeoBa3Q+MadEcX0IehjgIFwRNWqXHrnOTh0mWrFhvSZIADmnh5hBi9AZ1S/kdU454Ca6Y64qPIiX8jnOz36ccn9lQLIzhyOYO8/WHJS/SYogHxIrdVhZ4BNamI4cyRfdEwmpHITyjo1APbKPV4EwLKuBJkIzGJE0j5fF1HHHIwtV6FKvlRRtScBsO8/CIDmlmCLkTtlIpAVv2OHmji+CtCZfBkbEywRCGC/TJEZ7lBxcTd0pskIxyYCf6MAZkNIAmyhJhwAXckXE6CqEgaR7TcMkHNGZrnHhA2ky6gspkdk2JAfmkbQqSZcyRcrLlruuEeh+ysBkMt9EL5d1zbBSU35UMj0gwTIGywZXU8AS8udphoM/D4IgNnADCDAXp7DYDphoZpjckO2pUE3FNNDLM495SXXAJymu9MmjuPN/r41O642+WIPj0cVb6FN3SA2XGl86rCOL4rpIwnw5ABY1tSsZDxHf0QLUw2FWY8EQLVT0KK9BGa0pPj0RUIAzFdSbNJ/kDn6GnepP6kOqWmffCHiyJcAl/4EUwww9xZ0xZkE6LGUAJh1BVFGQgIkR7tkZPJRrUylvuq5yiltUw2vIDLubsV6gg8MMJsyEGBQ+BXQin0nmPblXn8QsqA9+kxOxm81cVF38iUzsFDZTU/aHyCY9WkG1eXF3LdFNOMoP4UBmelbHzEthiCQU7af0iNYbseEAHVUDXr0Zp3MmUi+8J7AAPNDXNBob5QKruraQirWmeBIGXTtZVSNEOcC4BLTupMvVtApnAGmi6dERHZpzCHAQbks2Brf1uJS7AMsdmV+GHbGxAHwRNBWQSd7DsLky8RiWnK3pLJLklszWF9mS30zy50SAPcMz6sgJpjueUTY0GsC2JB8KaYDzE3EApu2wR4BHBQ6365ru2NHix/RqASFv43E+YFiDEVPEyLaJfmyJJIv2cRBlp+MENrpljusa8u6G7rKyle2S5on1HydkpFtYpEx1ERz8iUhckSq163OsJLWkvYTFg15cl5bVmxoMi13viwJgD2fVBN1I9gq+cLxZkqpL+zg3xAD5OvABtj3IMD/5NIMza8PHBgptD0aQUbowW7JF786uaGaQB8+HMHsZw+PNh8KC6AI8QgWCw3c+TKkIj8JBRCLc4OawDHnKQKYXVC0OmFmiPNIYpMclSeDAUdraY1geRFxDPAC84OFLfoBAQ6cppor+RL0LKbLiwXRGUucT5IGXlXXlmKAfIe99MyvwAvSHAAsaCevmGrQMJqjEcxVr1OcLZusTHlWdW0TIhaQopO2fJW1t8ykCR5B5s+gOFci6vLoEcCcK+Rrz/FWY5EigPIYDUPjU7GAlTDVRHHBYgywmIbQ4V0BgJdWpho0jBIi+CcjRyZtWQ0LxHnH7Lo2nfcngh1maIsAaAYy9Wg/wHzVCVBnnYxdnV4+LuToAALOic6wFJO8eOq6tpJujyx5GXexEyoBAfAQEPNVPUPSbhtNtRHHAJlXFqVYKwgP8GhT0c2bnq/lJ7Y5ypfIXghEtF9qceiq7KmYDEckjR49cmRYXyYIba9ujMU53/sCxTn2TYCBv7Y4KpbImYcAgjod6WwyCDAQqU2SBA2mWm7tpoHJNCsCD3MMkIqsEJu+ikRpBdBjZRjKqj+LA1tE8wuz2kbR3gMgor4X2GVnbxKgqEu+qMI5K3S/wwAzRYc8NfGGIitqvuosNxzB7OLg42j1giOA/MjACGZMn6zH7eQCf6hLvpTBOhtgvgcZBR4WKPDA+nC+9hTCqq4NA8xjpWiT8gKHFmQ2xs5NbEwSnpZ/2Vq2FYqqbTDA7BYEkG+JwMM3BCgRGlluKKI8X4zw5gV5KgX2sUDyJabs1qcpSjj5EmOAuZGI/PIUZINzJXbDAHOE5uktxApy81FCRZ+7YXZGZAKUtLHVBzJmYlZOEMmXmMgPRoRfvoUAMzZvGCBndl0bxxr/W2/vrKKvCwwQlB6XF7E1Xwszvx+8VwCp5MsBA8ylFAD8D/vlfnE8FnJbqwVJIbQBDvgGAcQl4PnFlsjRb6zHbQuOShEHppoR2d4wCNCHWqe4WACAQdEe9suBxpcyrocnMx4OyrUyAiML2BzPjX1UysVO3CT5khxt5GDQyZdTAAH25d4d22ReQBHNHkYULHBL4wv/AkZQ6kOY1IzwgpTpAlQnE9yt/nqTHIkyTbQhky9KH1oZ3h0GaJ9qXTYttKlUKbGLOYCZBK0hwFIhw+BkQrgg88Ceg/l83dokykth6fP03DI8B40VxFrA5xhgtjIDES2CIsgvlzaN1vgxApjbpa3CyzKqatXJjGyBucnWVGUOlXwhM7x7wm0dI4BsjLS0ykhXdW17BDA3cVFaui9ZNmhz3wKLM2huWzHtAsgJgNn8wjLj9W0RzRakBAFU+cxS4+c3LDFAPsJ7DdWKZM7XQt3BOMvDbG5QeMlAINqksKlTOTiDgQdPjDDA4nlmlvuKAWazB4WXgY8/UNyjUi7jsILicb2E2SOY9ABHKwyw8PEhwFhJvHHkxhQDzGssrLq2CYcABzLdbwdR5hhgpi6IKguV9dX9JQ8flwBTyNHMJ3L0R8IMVilEkzbFAItkkZkjTYl43A4DLCL1cLTneL6K4GgDzH7eiuKjYlJMb0jrTKg9vE/VTRVtGfcCTs+OMDp1HE12rNwqZVnySwywrAwDnXEZYnEOxIcFsLjn52ubjKbb3Q/u8rUgihCGeImEZnB5scQAeSRMgGpfrB3s2GOARcwbifOUEOfi2HQcKVMfyNGZAChLlgHtEAUerE0iWuOPzSx3Hl7GAPO8BQpk+h+EOF8JgHneAgHES7+8iHGsJ7OUrjbTBe2a8MtFZVVXe8gkv74EmEdwcbgq9CFAFsA6hYF2NiHtGIcCXQAtLV5JPAGwSALjd3lAgL1i5WJWlvuEAZretA4vT2ySSl/gWPsRdwZKCZQXZ5868SyhaM848ED65Z8FiXl6C1F6ya8BYFp45Zn2kOkHFZfvg5Q/jmEpjpZEIZCQJcuQdoRHO7gigOWGUFXXVtKluJRLWZxWaCuIiVHphVQteOFEtRDRT/qFfF6PoI31EcuVhmJ7DDBXv6CuTR3WgsNVIHa3JMSOq3PNNK1cGU/8ZYBlWgbetAwQQBwozFscwSy3gLu0ihtGGKAdHFKj/SOozsieq16W4ga4dADM36iGbTZZht88X0NmA8xm7wYDzF0CHH3tUXVtjtJLY2WS7cN5dabnYFn+gjy1niBogc1WMLWBh5t4vl3XJm/4JJg26trM9gMsojLVEdfpwTG5iuZf2K3Qm3WBp3bCAPnchyNY9ARazj+8PgTYh5ujJO0X0RmS6bM+cB2aamf3Wz93BEC53xqK84UQ51QFCkuNX7SSVB1Qif0qIJj+wCPIc6XtAFi9z8tyePlsIihLpnxKyFHwL/v+oGinBDPKkCw1vjy9JbfHULDjCzKdmxNHSnkTJWIGI7hG+LGi3CXtSKN8ZtHiEYsoOdr8Q60DVZablS/VhT29oZgeEqOtFpua96smeZ33IT5sTrLOu4YWlV6WXeoRAP0NppXdbZ/e4gt8rlDP8co9mMKWF2PXCJYXVam+/HYD1Cck2QAfZMcRtKXzrrLcytES6OUf+cWVmlcJeKa8iEmALU7GQ53xRgI0tXhVeglfeVPQjpkRWSlbyceeYFoHcy232n9SAHNn33XGJF5oawBWrr0N8EltuunPCNoeM+LTRit3ykyaUscqjkmA6qBigulOAL9ogNnA4OdCL7mkvRt9a7YSUUzPIdPF2D8pgD1OxkW7AkwdAOcEwGpjr0UbGW8RNFsxXGWDaWExIuXEebxw9PIcVF0OnT2tmELiqLhAkLSiestL4V2oO/E7BfMbUmaHtkrSK+6M8uER+90IOgFeycP+zhTtsjpE0z6vjXgbVi9PXOIEqPHuM2wvNZ6f/IqI8hkR0BNlHRCijfRog/PahNrLbTNtjEoV2ZaHfiCLd8B1XOoFNeFcZLIZTnZcRNGu1V7uQGa5jTuLakfo35zoF4M/bVrDz52/CjBwqIns806fpLanaOc+aNr4bUoA5FU41GJa0ADzi3hMbeFvBDhyKPr8Q5+klpC0K0Br/TZDm40GqpQH7eGNOBJR3coEx7AaAZ65G+CCBFgcbgJoB3xWBxCnQgqxS5i5yOg7H5ojGBeVZ5t0EdFw7wQ4UK+JhQCp7QoyseECGIRkKzfCpM/sJaHe00cGfr+I83ecAPNCONKb4EZVSJsC9p4+0kpFbcGdtImQSTa5STmsAZh9jHc/1QMsikrcAMsyUAww4gMEUGbfqjErY97GnQnZyqZKwFutrOoA5l681wKgl0cAYKTKlPgVDVA7hnbTiQWQeCvZjZzpVLI0/6R8UJub6C2TarM4kV3yWbLsEQt49biB9KyxAXEmX9FmJ8yot5LlQ4/uhMJd5SaI89psXrMJOQ1ogGy4utq0FEBlQMCm1ZIB4tORtVSUGh/cGRNjPyjCeGRu4t4AMP/q5Wfu6V2rZb+GyfGJTVu8cNwdABmRBBsUXjhe3+w7gzN5Z6b2HYbmvFXypTg3cTfZLqJtOtmpcxNpWhOg8zRDImmdX2ypzgBMlwXRKDfxJujkSw5x4B5Bcyjtj7MzTBF1ARQeeWYXv7QAGBTVeUTy5e5IvlSavw5g62ywBdAlokIWziE2F9hcpEblQADsqUWbiGzL/F0XgBQJVhOuRUaIiAZInPgENX7B9ILm6CJogH16X1i7EXSLKHeqCdH36JlEJK2hxpdid0OVucXFuyv5kqn+ARXVaB7BGoA9h6LPF/BPur9uOCtf1bWZo6J2NiKOqo1xSLeFxAkjv5iDmRnlMNWYegcisVRMkUfjeiuZTsADRtSxFETgV/TvTaPSYQ5y/nCHQvRuUGgl4iOtrCy3Ffj1aI7Ukd50ZDuimH5xBB3+YH7hF5VSxAjKLQGET0oxfXZMmpgUUcmIeBLhyBfmIH+veZ2bz95IgLrQEGszelRudPIlL1NxJ1/YljzLouMIztQBgrQR9UkC7Kk65HYjyND2uuri7pMiWl74xTtKauZgC4DXYW048u4AKIuoGwFWyZcvmhEqN2EFfsv3zLw8gvMwqH0Z2NHxOPpQMlb7VjKiRDK/kPJek3wZvevx7wowf9NhbVJnwskR7MndwVhdO95K1ne+Q6K4SN0jmF8I+b6nbgCzn48Ro5IvBsDUBZA+dc31VjIVdNKF0WjhSHFuAlh+w6Ouv2jlWnH+cSS2d7QEqDfMI4D2W8lg8kXtNcMrI69eVuJMvgTRstcaYG85Nfu2pYhWT/mkRdT5VjIlq+MLDXCgzlCpS77ku++iR+XoukU0Xi4E5KHNImP4BEMaICgaQskXgYr8jd67M7eIGq2IZLLU8ookk/P18jxS99QC9JGaMB43pTqZKPsqLmw5OXJnbuKdfNMdiqplf/GH0WSO32EZzyfR0GeMzvsggFDRGwAnbQC6Fo65OzcRj9vnJvR7SLfb7WKxiBL9HtJ2b9PNT0NxGvFz1klEQSvqUAPKgbuo1+82AqxC7Ko6yVDBLlrTH1zRxnbBVL7Xzz2C4K1kRKnD2DGCAyUeXfKDBCMtaPvYHzR7PawFaGW5aTkZuQFmk1FQB4l3AdgsosJ7rwM4rhNR9FYyshXq/GTdygX6xN0Aqp6uoQ0iR0ymBBjVArTfSuY6SLw418ABMPva+b8A2EgbeDhsaI6g47hG63F+o5zIrSuuVn6m9QBdVk8bEWXRTy3AYz1AsyrKeZB4ccLIta4VzpdDvAv7T+ZgSOcmdNPXWhG1QsLOU5olR7taD0En3/5WRP0zrwe4ayGiCqBzDqo7d7wuN5EpJWoH6O8ARpvfAaTq2uos6V3VnMQFzwlJfHzKxOsimtyo9c0lojUApcZ3jWA1KuzoHEElq3v6BYu1asIBMCl2qdcCPLaag6CurZ6jcz3A/PtEnRDbUUSzv0RUpRMA2EZNaI3fWGmny0+bcxOHdFgbCiwf556vgolzzGkbw6Xo3SJqZ7nrRFTeWdWX41OadeCZL5NGgC4RZWK1tB5HAPyv2VRDKrgtwECMNxAX5Rzzn+soAPUPbUw1P9n92M91eRNhqznYBJAcezGnABI5hM1uKlyPIzkS053SDk0iOq91l1qPoOvOIzkZIUf51+VzO1LbN2tENHeOR+mnfhViI8B6j/4XIqr+srpoRhqTL5kGOS7yclbt+WrPW+YyxXh7lSE9R7QEBp2m7dh0Zrkb118hwlNbgEqI98v7eToeh558vh9442Q0TXfLmzFwjaKf/+Fz2JJNrS/KmHdbEZWPoE6OqEuAKhCz+LD5vn1vDvFa/wVJ/H/uEeSuwK9bRKm6tjZ35sW8LUbQgdTA3JyJMrNLb47QfV2GoRhCuK63EO6AOKVZXhCqsv1o16TlOMwutQrxmBq/U9f02ehGM9JlVDrQZpa9Iz/YZoNO2ztBVC23U90AuxQsNNNylMJ+HWCHMIRn7ET/VyMoW5jDIoQObDZ3jdNlFH6y/7+I6G3aYhycbDYCrM9NLA7VatNpZWw/goeteGWp0Pme3wHMPgtl4/ybOXhZdFHXRBrT0vhdxr46vDFI438DMPsZb/P3NAEeurBpv5Wsyxy0W4mK8+z+VkSzH/uojodWAF11ba1FVNNO4Z6s3wHMP/OEtQTo3uZYkOC6thZ3EhmQ8r1caDl9SUTznRqOzQFd1AR4K9nLIlrRTufoAIyXAK7ncPfZS3Owoa7ttS2uYbRsDdA12ssobBHMas9m052tEqBmKyK6a1eiC8Dyl3sk9Pvm/z8Au4xgFTdIzvuPkuMOAD/25/wkBOcLn1+cSaXGb5FL75QfzL3OZDtHiQeny7iZp7KCuSlH1JZNBclR1/bKHl7CXvLCUXr/nPG6z+zzno5CX51q3Jwj6iZodF3b3wDUUbVgOF6lk+vjdFgrA++yPpwe10kajWWEqimP8SrAvl3X9kciigK/anZq5aQuApys+ts56Kxr+xuA3Tujm4i2H4d/A/CF0a4ZwV8t9uVvVdGQnvJWNMe4kGNfR6sfh2lFHW1j06KxaYaatu/UkUV95JG+MEiaaH1EGyBaQdD+QdOYtvxNpRB95Wfoi6C68B20tSRdaLs33YbWr34aFz5xwRwXLWgpkn9Fi9n8H/JtKyICDgNw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data:image/png;base64,iVBORw0KGgoAAAANSUhEUgAAAOEAAADhCAMAAAAJbSJIAAAAjVBMVEX///8AAAAEBATz8/P+/v709PQBAQH4+Pj7+/sEBAXu7u7t7e3d3d3g4ODExMQ1NTWhoaHQ0NAoKChubm69vb10dHTW1tasrKzKysoeHh5BQUEvLy+1tbWLi4tVVVU3NzeamppYWFimpqYUFBSTk5NLS0tgYGAaGhqDg4NfX1+MjIx6enpoaGhEREQqKipH3g/SAAAfSklEQVR4nL1dCXvqKhMGEyXXaOKaqHVfWltt///P+7IAgZkhi+35fO6t6ekkzAsDs0IYKz++jy6Y6+Lf03Z+XLg5CCdt8QmC8lffuGDwwm+m9d20TY/rQgub9mLOV67nlr8JeYPQF4H6C774Y1rJiIC0HR635wOeOp4rHx7AO3UrwiYhaZmT1vW4AD6uCy1ic857PX6l2SwIRF/+1u/Lh+sLTzGtLxAtJvFkK/32tJqkjtbF5jUHyO8kbSGqqo9aAYQcBV6fQVoFENPWPK57Z2RsFt9bzjOAfEnRFtAQQN/7Y4BqlUMrY6BxdeoM3XRxMS0B8icFMJditfZkrTQCJBjpOxjRtMzzwlU6uS738frC5efj7fbcTdLFOJDTpEPfVmwW32MJkN9cbPpI/l8YQQwwXyb8cJTeTzNe91mf7pPp+PURFDMJkL8NAwctuLOPxe4FEWVeks43BpJBTzLSQxfZZzNPk0Av8B3mYKYn1FP+G9YDbBbRDgDHk9tF4RoAgP8BgJrksp+MGpuGbC4VwOzLqwVYw3THOSiiuzlwECC80CTl5xEJJtr37ZUbjxuSbII7X1ETFYlg/WhZtDfoDLBC+tx6TU2ri60JkI8o2mKZ8cVvAGpaP1jN1yTTLURUX+T//jGfEqKPAa7UyJePiyiA+WJd2UC/moPhcaaa+w1A+Zf1MWSwaTgHxzbAzDDFbEqN36gmmudgMq+a+4WImutrPpA1aoIN16pF2XHHAI+2UOPIfqcmopvmy810F4DlxW3BCKZl077SRfqmr4BWq/6vRTSNcyb/cgT1RZwyu2nNJlNCUw37gznYVHe6RrBBRBcXC8afANTzNftvywhTjbEdBNjj+zqAL5pqAVscbO7/dATLi3ih7VbNJjsjgNm3YFhEFcCX5mCfJTfQyj8AmH1uK8AmizDA7Clzik0fcN8BYBAuiVb+HmA+xeceM+agPyIBZmR9HdlRLhvQ+B3moN+f0K382Ry0ac+ZMa/6NlwjWmX53R7XYxol4ThUSp6ZgZEOI8im3/8GoJP2eyqnYCDenU1z/en93N6X9+s5s3N11K2TiOKl7B8DzH7uJMBF66bzzyHT+KwzwOTnBYDo09Eo4JuSB7bp1PS3FLpOACeKx24Ae7P4sLndbt+bw0zHM1oDHPBJwUMw7tR0POwOMDw1A7QGrrdf7tJVMg69wtAP8mU/HI9W6fWxr0UKxHlVsnnsAvDU7w5wdeG4y50TYX9chIIZEWhlnUg/VwwXV9ljjZ5HWLL53QHg3C2iTjVx5G0A5t+X922i3Gy3C1RENMfbd+Uo0EwXF5LNdXuARyY1fvsRFE9OTBrYSvb/5msaVPH+NoHf1dd37QhyXvpC4lIP0JgmuUkrY95tAYYbBJAIQ/C368jxOHfgN4c+Pr7JDqKeuy7NlJDzFiOYS3zCpCr0WwMc8RYjKD3XVpEyLDzT0hKkOm5TkoyMaVInorM8SFDmZ5Qp1zgHoxYAD2e1Or+WfBEsSA8U9z3+LvtACkoDwL1QkqE1fuMInpsBnqIg+IPky+pToTDmlXRwg8qtqAO4NJtuCfBYDzDHl+QJNefj2idfWDD9hAB7pdEmxLYZIJe5RBqgS0S/mgDekm7R6toFPJtuew5aPBYk0qCqB7h9YQTvtQCzZWDVxHTn5MvqW62rZYtpSXtvAPgf71lButcBDkyAaSPT3bNLrJ+aLfbGJe2yaQRnYwug3wqgKaLQ68x+LvsGLTWvOomophVMPKoulQDZZwPA777VtK3xXXOwbpHJ9Pu0PdOdoyVJLNVfqGj3dQB5uYhWAAt9qAtAXlETnN+DBqZfKljQuQlRzjs1gixc1+R95CJqACwM/qABIKHoK0PjErHmEfwFwKDvT9eViLLhWy3ALezbIkzju1ppNtX457AFwFfmoEkbPDVAr34EpwCgtZy65mBYB/CogkPNo/JaxBLQhjM3wMw0D+sAOt2lGm/iErWJYRlavPxTs5Xoik+HcR3Ap53lbgmQYX9QPzwOA9Dl7jnI8tDFOIkWi226XSyi6dhzNu0UZ48aQbXgbSL7cW0BHt0i+tlvEWYt5pU/XByfMYeft/lkEfq6GA8lX+Bzh3gOlp/L+nZNAJJq1pUaHy/nMibjVvT3FnHk3BcaTZYfmhctUzp2e3keRyCh4hjB8I2bUrTevy/vx+1qOgoDU/QhQEddm4qquYNOx6DZQ8jGbhmbNxFhw2Iwl5HwRcMcBGoizlcVpedqKs7oujY9r05OgJMA0mKA0RxMXHdugg+eZXrJOQf7tojOPHrFhQD7dl0bDvy6AKZ+0wgOjyoS2ir5ksvrcWgkX6CI2gDf+vVGlAWQqmsr6RI1e7oDHOUWc/fcxEMnX4g5aDzuMGyw86GXQgMMnLmJSQPA8TMn7g4w+7yPqOd6NsC3ISWifleATNVuoVW0YZEJnwZt+/ygWmifIQYI5mDfZLNYRMJocrizbgB9FdJCI3ivA8jEFTDdegT1xVfoW88Nf+xV1FNNj8/H3eNzo5RR0glg0HclQD/dCWPRZwu67KsLQM5nCwtgjNREyaZKdavHfZMAYZZb5+hdKey4smRw4Z73pJluJ6KDiuQ9rNSEbarN9Bwco8edKYBWXVvFdD90ALyEbksmWLiYbpHqALQjh6k2E6rpEfFcr7muTU8nR5UFd3sTgfdwcN9FRO2gk0NNFAAHxHOfPvJSBKs0vrH+BokD4NEJ0B9v/mwEB9UIAjVhzkH8XLXYOOraLAVDFwLxT98JUFYP/MUIViELt6n2JJ9b1n25qqLMhWNBA7w4Qxa+XJj+ZA5WImovMm9e1bT4oC3KRTPA4p/JWrWiBtcxB7+6AGw9B201cQgNNn267IvH7QAuyC7nd2K0y395NANsXR1cBZ1sRf9jm2qyNhGxuUXquvjVt5m+kADfXHHR4NkeIPq4AVJqwmDTf6MA8gtcC4NS41tMp+Sk4a7IdhuAxc/Dfp455Yso2p6/5vtDPUCgJmIPNZ3QbG4BQCvLLf85pkRJRssJgM0imvXsfJLkwQYVG8qccz9MJnNdTSPn4KjRVDN4WHJC4rOZaAG0styqZtvMc2iA3JF88VssMl9JIG8CgV82nF7JEXSaaib3w6p7zKYXlnFGZblvnFjXXemzRjXR014tFdArpO3R4yD5Aky1H0E1LYKUAshvBK31W8KJonRVNOdS9C6APxOPETU1IKpW7tRoYapZALPHfRMAOZ+i2hJ77OecckzpDK8sonMB7KUBjhKRyReRmsZ2G4++eNyK9L7mMKhu3xmSwn0jAQqv1ha9+rV5DDuqJpxqwqOmv3wclUus9rCRAP0jOXvpIgS5jFIAOT+FBEfdky9vWE0Yj0vIPMbRovXtVoIZxfSJbEW4/UGZ2P998sUy1YiY8x5PE87XJi2oaxMrkumEaqU/dAM8jBsAOpMvP/w/0lQbDanAr5gSAPM0YgUQ1LXJrTaA6RMddHKFLKpcOgLYMflSmWoj/s4wwOxxJwJg1n4laCDL3V8TADOfggK4cAI8ugC2Sb6Ylkzl0Wf/tAW56jImExEA+UeoBa3Q+MadEcX0IehjgIFwRNWqXHrnOTh0mWrFhvSZIADmnh5hBi9AZ1S/kdU454Ca6Y64qPIiX8jnOz36ccn9lQLIzhyOYO8/WHJS/SYogHxIrdVhZ4BNamI4cyRfdEwmpHITyjo1APbKPV4EwLKuBJkIzGJE0j5fF1HHHIwtV6FKvlRRtScBsO8/CIDmlmCLkTtlIpAVv2OHmji+CtCZfBkbEywRCGC/TJEZ7lBxcTd0pskIxyYCf6MAZkNIAmyhJhwAXckXE6CqEgaR7TcMkHNGZrnHhA2ky6gspkdk2JAfmkbQqSZcyRcrLlruuEeh+ysBkMt9EL5d1zbBSU35UMj0gwTIGywZXU8AS8udphoM/D4IgNnADCDAXp7DYDphoZpjckO2pUE3FNNDLM495SXXAJymu9MmjuPN/r41O642+WIPj0cVb6FN3SA2XGl86rCOL4rpIwnw5ABY1tSsZDxHf0QLUw2FWY8EQLVT0KK9BGa0pPj0RUIAzFdSbNJ/kDn6GnepP6kOqWmffCHiyJcAl/4EUwww9xZ0xZkE6LGUAJh1BVFGQgIkR7tkZPJRrUylvuq5yiltUw2vIDLubsV6gg8MMJsyEGBQ+BXQin0nmPblXn8QsqA9+kxOxm81cVF38iUzsFDZTU/aHyCY9WkG1eXF3LdFNOMoP4UBmelbHzEthiCQU7af0iNYbseEAHVUDXr0Zp3MmUi+8J7AAPNDXNBob5QKruraQirWmeBIGXTtZVSNEOcC4BLTupMvVtApnAGmi6dERHZpzCHAQbks2Brf1uJS7AMsdmV+GHbGxAHwRNBWQSd7DsLky8RiWnK3pLJLklszWF9mS30zy50SAPcMz6sgJpjueUTY0GsC2JB8KaYDzE3EApu2wR4BHBQ6365ru2NHix/RqASFv43E+YFiDEVPEyLaJfmyJJIv2cRBlp+MENrpljusa8u6G7rKyle2S5on1HydkpFtYpEx1ERz8iUhckSq163OsJLWkvYTFg15cl5bVmxoMi13viwJgD2fVBN1I9gq+cLxZkqpL+zg3xAD5OvABtj3IMD/5NIMza8PHBgptD0aQUbowW7JF786uaGaQB8+HMHsZw+PNh8KC6AI8QgWCw3c+TKkIj8JBRCLc4OawDHnKQKYXVC0OmFmiPNIYpMclSeDAUdraY1geRFxDPAC84OFLfoBAQ6cppor+RL0LKbLiwXRGUucT5IGXlXXlmKAfIe99MyvwAvSHAAsaCevmGrQMJqjEcxVr1OcLZusTHlWdW0TIhaQopO2fJW1t8ykCR5B5s+gOFci6vLoEcCcK+Rrz/FWY5EigPIYDUPjU7GAlTDVRHHBYgywmIbQ4V0BgJdWpho0jBIi+CcjRyZtWQ0LxHnH7Lo2nfcngh1maIsAaAYy9Wg/wHzVCVBnnYxdnV4+LuToAALOic6wFJO8eOq6tpJujyx5GXexEyoBAfAQEPNVPUPSbhtNtRHHAJlXFqVYKwgP8GhT0c2bnq/lJ7Y5ypfIXghEtF9qceiq7KmYDEckjR49cmRYXyYIba9ujMU53/sCxTn2TYCBv7Y4KpbImYcAgjod6WwyCDAQqU2SBA2mWm7tpoHJNCsCD3MMkIqsEJu+ikRpBdBjZRjKqj+LA1tE8wuz2kbR3gMgor4X2GVnbxKgqEu+qMI5K3S/wwAzRYc8NfGGIitqvuosNxzB7OLg42j1giOA/MjACGZMn6zH7eQCf6hLvpTBOhtgvgcZBR4WKPDA+nC+9hTCqq4NA8xjpWiT8gKHFmQ2xs5NbEwSnpZ/2Vq2FYqqbTDA7BYEkG+JwMM3BCgRGlluKKI8X4zw5gV5KgX2sUDyJabs1qcpSjj5EmOAuZGI/PIUZINzJXbDAHOE5uktxApy81FCRZ+7YXZGZAKUtLHVBzJmYlZOEMmXmMgPRoRfvoUAMzZvGCBndl0bxxr/W2/vrKKvCwwQlB6XF7E1Xwszvx+8VwCp5MsBA8ylFAD8D/vlfnE8FnJbqwVJIbQBDvgGAcQl4PnFlsjRb6zHbQuOShEHppoR2d4wCNCHWqe4WACAQdEe9suBxpcyrocnMx4OyrUyAiML2BzPjX1UysVO3CT5khxt5GDQyZdTAAH25d4d22ReQBHNHkYULHBL4wv/AkZQ6kOY1IzwgpTpAlQnE9yt/nqTHIkyTbQhky9KH1oZ3h0GaJ9qXTYttKlUKbGLOYCZBK0hwFIhw+BkQrgg88Ceg/l83dokykth6fP03DI8B40VxFrA5xhgtjIDES2CIsgvlzaN1vgxApjbpa3CyzKqatXJjGyBucnWVGUOlXwhM7x7wm0dI4BsjLS0ykhXdW17BDA3cVFaui9ZNmhz3wKLM2huWzHtAsgJgNn8wjLj9W0RzRakBAFU+cxS4+c3LDFAPsJ7DdWKZM7XQt3BOMvDbG5QeMlAINqksKlTOTiDgQdPjDDA4nlmlvuKAWazB4WXgY8/UNyjUi7jsILicb2E2SOY9ABHKwyw8PEhwFhJvHHkxhQDzGssrLq2CYcABzLdbwdR5hhgpi6IKguV9dX9JQ8flwBTyNHMJ3L0R8IMVilEkzbFAItkkZkjTYl43A4DLCL1cLTneL6K4GgDzH7eiuKjYlJMb0jrTKg9vE/VTRVtGfcCTs+OMDp1HE12rNwqZVnySwywrAwDnXEZYnEOxIcFsLjn52ubjKbb3Q/u8rUgihCGeImEZnB5scQAeSRMgGpfrB3s2GOARcwbifOUEOfi2HQcKVMfyNGZAChLlgHtEAUerE0iWuOPzSx3Hl7GAPO8BQpk+h+EOF8JgHneAgHES7+8iHGsJ7OUrjbTBe2a8MtFZVVXe8gkv74EmEdwcbgq9CFAFsA6hYF2NiHtGIcCXQAtLV5JPAGwSALjd3lAgL1i5WJWlvuEAZretA4vT2ySSl/gWPsRdwZKCZQXZ5868SyhaM848ED65Z8FiXl6C1F6ya8BYFp45Zn2kOkHFZfvg5Q/jmEpjpZEIZCQJcuQdoRHO7gigOWGUFXXVtKluJRLWZxWaCuIiVHphVQteOFEtRDRT/qFfF6PoI31EcuVhmJ7DDBXv6CuTR3WgsNVIHa3JMSOq3PNNK1cGU/8ZYBlWgbetAwQQBwozFscwSy3gLu0ihtGGKAdHFKj/SOozsieq16W4ga4dADM36iGbTZZht88X0NmA8xm7wYDzF0CHH3tUXVtjtJLY2WS7cN5dabnYFn+gjy1niBogc1WMLWBh5t4vl3XJm/4JJg26trM9gMsojLVEdfpwTG5iuZf2K3Qm3WBp3bCAPnchyNY9ARazj+8PgTYh5ujJO0X0RmS6bM+cB2aamf3Wz93BEC53xqK84UQ51QFCkuNX7SSVB1Qif0qIJj+wCPIc6XtAFi9z8tyePlsIihLpnxKyFHwL/v+oGinBDPKkCw1vjy9JbfHULDjCzKdmxNHSnkTJWIGI7hG+LGi3CXtSKN8ZtHiEYsoOdr8Q60DVZablS/VhT29oZgeEqOtFpua96smeZ33IT5sTrLOu4YWlV6WXeoRAP0NppXdbZ/e4gt8rlDP8co9mMKWF2PXCJYXVam+/HYD1Cck2QAfZMcRtKXzrrLcytES6OUf+cWVmlcJeKa8iEmALU7GQ53xRgI0tXhVeglfeVPQjpkRWSlbyceeYFoHcy232n9SAHNn33XGJF5oawBWrr0N8EltuunPCNoeM+LTRit3ykyaUscqjkmA6qBigulOAL9ogNnA4OdCL7mkvRt9a7YSUUzPIdPF2D8pgD1OxkW7AkwdAOcEwGpjr0UbGW8RNFsxXGWDaWExIuXEebxw9PIcVF0OnT2tmELiqLhAkLSiestL4V2oO/E7BfMbUmaHtkrSK+6M8uER+90IOgFeycP+zhTtsjpE0z6vjXgbVi9PXOIEqPHuM2wvNZ6f/IqI8hkR0BNlHRCijfRog/PahNrLbTNtjEoV2ZaHfiCLd8B1XOoFNeFcZLIZTnZcRNGu1V7uQGa5jTuLakfo35zoF4M/bVrDz52/CjBwqIns806fpLanaOc+aNr4bUoA5FU41GJa0ADzi3hMbeFvBDhyKPr8Q5+klpC0K0Br/TZDm40GqpQH7eGNOBJR3coEx7AaAZ65G+CCBFgcbgJoB3xWBxCnQgqxS5i5yOg7H5ojGBeVZ5t0EdFw7wQ4UK+JhQCp7QoyseECGIRkKzfCpM/sJaHe00cGfr+I83ecAPNCONKb4EZVSJsC9p4+0kpFbcGdtImQSTa5STmsAZh9jHc/1QMsikrcAMsyUAww4gMEUGbfqjErY97GnQnZyqZKwFutrOoA5l681wKgl0cAYKTKlPgVDVA7hnbTiQWQeCvZjZzpVLI0/6R8UJub6C2TarM4kV3yWbLsEQt49biB9KyxAXEmX9FmJ8yot5LlQ4/uhMJd5SaI89psXrMJOQ1ogGy4utq0FEBlQMCm1ZIB4tORtVSUGh/cGRNjPyjCeGRu4t4AMP/q5Wfu6V2rZb+GyfGJTVu8cNwdABmRBBsUXjhe3+w7gzN5Z6b2HYbmvFXypTg3cTfZLqJtOtmpcxNpWhOg8zRDImmdX2ypzgBMlwXRKDfxJujkSw5x4B5Bcyjtj7MzTBF1ARQeeWYXv7QAGBTVeUTy5e5IvlSavw5g62ywBdAlokIWziE2F9hcpEblQADsqUWbiGzL/F0XgBQJVhOuRUaIiAZInPgENX7B9ILm6CJogH16X1i7EXSLKHeqCdH36JlEJK2hxpdid0OVucXFuyv5kqn+ARXVaB7BGoA9h6LPF/BPur9uOCtf1bWZo6J2NiKOqo1xSLeFxAkjv5iDmRnlMNWYegcisVRMkUfjeiuZTsADRtSxFETgV/TvTaPSYQ5y/nCHQvRuUGgl4iOtrCy3Ffj1aI7Ukd50ZDuimH5xBB3+YH7hF5VSxAjKLQGET0oxfXZMmpgUUcmIeBLhyBfmIH+veZ2bz95IgLrQEGszelRudPIlL1NxJ1/YljzLouMIztQBgrQR9UkC7Kk65HYjyND2uuri7pMiWl74xTtKauZgC4DXYW048u4AKIuoGwFWyZcvmhEqN2EFfsv3zLw8gvMwqH0Z2NHxOPpQMlb7VjKiRDK/kPJek3wZvevx7wowf9NhbVJnwskR7MndwVhdO95K1ne+Q6K4SN0jmF8I+b6nbgCzn48Ro5IvBsDUBZA+dc31VjIVdNKF0WjhSHFuAlh+w6Ouv2jlWnH+cSS2d7QEqDfMI4D2W8lg8kXtNcMrI69eVuJMvgTRstcaYG85Nfu2pYhWT/mkRdT5VjIlq+MLDXCgzlCpS77ku++iR+XoukU0Xi4E5KHNImP4BEMaICgaQskXgYr8jd67M7eIGq2IZLLU8ookk/P18jxS99QC9JGaMB43pTqZKPsqLmw5OXJnbuKdfNMdiqplf/GH0WSO32EZzyfR0GeMzvsggFDRGwAnbQC6Fo65OzcRj9vnJvR7SLfb7WKxiBL9HtJ2b9PNT0NxGvFz1klEQSvqUAPKgbuo1+82AqxC7Ko6yVDBLlrTH1zRxnbBVL7Xzz2C4K1kRKnD2DGCAyUeXfKDBCMtaPvYHzR7PawFaGW5aTkZuQFmk1FQB4l3AdgsosJ7rwM4rhNR9FYyshXq/GTdygX6xN0Aqp6uoQ0iR0ymBBjVArTfSuY6SLw418ABMPva+b8A2EgbeDhsaI6g47hG63F+o5zIrSuuVn6m9QBdVk8bEWXRTy3AYz1AsyrKeZB4ccLIta4VzpdDvAv7T+ZgSOcmdNPXWhG1QsLOU5olR7taD0En3/5WRP0zrwe4ayGiCqBzDqo7d7wuN5EpJWoH6O8ARpvfAaTq2uos6V3VnMQFzwlJfHzKxOsimtyo9c0lojUApcZ3jWA1KuzoHEElq3v6BYu1asIBMCl2qdcCPLaag6CurZ6jcz3A/PtEnRDbUUSzv0RUpRMA2EZNaI3fWGmny0+bcxOHdFgbCiwf556vgolzzGkbw6Xo3SJqZ7nrRFTeWdWX41OadeCZL5NGgC4RZWK1tB5HAPyv2VRDKrgtwECMNxAX5Rzzn+soAPUPbUw1P9n92M91eRNhqznYBJAcezGnABI5hM1uKlyPIzkS053SDk0iOq91l1qPoOvOIzkZIUf51+VzO1LbN2tENHeOR+mnfhViI8B6j/4XIqr+srpoRhqTL5kGOS7yclbt+WrPW+YyxXh7lSE9R7QEBp2m7dh0Zrkb118hwlNbgEqI98v7eToeh558vh9442Q0TXfLmzFwjaKf/+Fz2JJNrS/KmHdbEZWPoE6OqEuAKhCz+LD5vn1vDvFa/wVJ/H/uEeSuwK9bRKm6tjZ35sW8LUbQgdTA3JyJMrNLb47QfV2GoRhCuK63EO6AOKVZXhCqsv1o16TlOMwutQrxmBq/U9f02ehGM9JlVDrQZpa9Iz/YZoNO2ztBVC23U90AuxQsNNNylMJ+HWCHMIRn7ET/VyMoW5jDIoQObDZ3jdNlFH6y/7+I6G3aYhycbDYCrM9NLA7VatNpZWw/goeteGWp0Pme3wHMPgtl4/ybOXhZdFHXRBrT0vhdxr46vDFI438DMPsZb/P3NAEeurBpv5Wsyxy0W4mK8+z+VkSzH/uojodWAF11ba1FVNNO4Z6s3wHMP/OEtQTo3uZYkOC6thZ3EhmQ8r1caDl9SUTznRqOzQFd1AR4K9nLIlrRTufoAIyXAK7ncPfZS3Owoa7ttS2uYbRsDdA12ssobBHMas9m052tEqBmKyK6a1eiC8Dyl3sk9Pvm/z8Au4xgFTdIzvuPkuMOAD/25/wkBOcLn1+cSaXGb5FL75QfzL3OZDtHiQeny7iZp7KCuSlH1JZNBclR1/bKHl7CXvLCUXr/nPG6z+zzno5CX51q3Jwj6iZodF3b3wDUUbVgOF6lk+vjdFgrA++yPpwe10kajWWEqimP8SrAvl3X9kciigK/anZq5aQuApys+ts56Kxr+xuA3Tujm4i2H4d/A/CF0a4ZwV8t9uVvVdGQnvJWNMe4kGNfR6sfh2lFHW1j06KxaYaatu/UkUV95JG+MEiaaH1EGyBaQdD+QdOYtvxNpRB95Wfoi6C68B20tSRdaLs33YbWr34aFz5xwRwXLWgpkn9Fi9n8H/JtKyICDgNw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3802" name="Picture 10" descr="http://image.flaticon.com/icons/png/128/65/6553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3249" y="1406435"/>
            <a:ext cx="844730" cy="844730"/>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12" descr="https://openclipart.org/download/247316/abstract-user-flat-2.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4" descr="https://openclipart.org/download/247316/abstract-user-flat-2.sv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16" descr="https://openclipart.org/download/247316/abstract-user-flat-2.sv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4" descr="https://s3.amazonaws.com/kinlane-productions/bw-icons/bw-stacks.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6" descr="https://s3.amazonaws.com/kinlane-productions/bw-icons/bw-stacks.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ectangle 19"/>
          <p:cNvSpPr/>
          <p:nvPr/>
        </p:nvSpPr>
        <p:spPr>
          <a:xfrm>
            <a:off x="1219200" y="3886200"/>
            <a:ext cx="6642101" cy="1066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57350"/>
            <a:r>
              <a:rPr lang="en-US" sz="2400" b="1" dirty="0"/>
              <a:t>Usability Testing and Learnings</a:t>
            </a:r>
          </a:p>
        </p:txBody>
      </p:sp>
      <p:sp>
        <p:nvSpPr>
          <p:cNvPr id="21" name="Rectangle 20"/>
          <p:cNvSpPr/>
          <p:nvPr/>
        </p:nvSpPr>
        <p:spPr>
          <a:xfrm>
            <a:off x="1219200" y="5181600"/>
            <a:ext cx="6642101" cy="1066800"/>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57350"/>
            <a:r>
              <a:rPr lang="en-US" sz="2400" b="1" dirty="0"/>
              <a:t>Updated Visualization</a:t>
            </a:r>
          </a:p>
        </p:txBody>
      </p:sp>
      <p:sp>
        <p:nvSpPr>
          <p:cNvPr id="22" name="Rectangle 21"/>
          <p:cNvSpPr/>
          <p:nvPr/>
        </p:nvSpPr>
        <p:spPr>
          <a:xfrm>
            <a:off x="1219200" y="2590800"/>
            <a:ext cx="6642101" cy="106680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57350"/>
            <a:r>
              <a:rPr lang="en-US" sz="2400" b="1" dirty="0"/>
              <a:t>Technology Choices</a:t>
            </a:r>
          </a:p>
        </p:txBody>
      </p:sp>
      <p:pic>
        <p:nvPicPr>
          <p:cNvPr id="33810" name="Picture 18" descr=" abstract user icon 1 by Tre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98948" y="3992934"/>
            <a:ext cx="853333" cy="853333"/>
          </a:xfrm>
          <a:prstGeom prst="rect">
            <a:avLst/>
          </a:prstGeom>
          <a:noFill/>
          <a:extLst>
            <a:ext uri="{909E8E84-426E-40DD-AFC4-6F175D3DCCD1}">
              <a14:hiddenFill xmlns:a14="http://schemas.microsoft.com/office/drawing/2010/main">
                <a:solidFill>
                  <a:srgbClr val="FFFFFF"/>
                </a:solidFill>
              </a14:hiddenFill>
            </a:ext>
          </a:extLst>
        </p:spPr>
      </p:pic>
      <p:pic>
        <p:nvPicPr>
          <p:cNvPr id="33812" name="Picture 20" descr="http://28htv21jkhic1fkybe2p0zo3lka.wpengine.netdna-cdn.com/wp-content/uploads/2014/09/requestdemo_icon_v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47727" y="5329917"/>
            <a:ext cx="955774" cy="770166"/>
          </a:xfrm>
          <a:prstGeom prst="rect">
            <a:avLst/>
          </a:prstGeom>
          <a:noFill/>
          <a:extLst>
            <a:ext uri="{909E8E84-426E-40DD-AFC4-6F175D3DCCD1}">
              <a14:hiddenFill xmlns:a14="http://schemas.microsoft.com/office/drawing/2010/main">
                <a:solidFill>
                  <a:srgbClr val="FFFFFF"/>
                </a:solidFill>
              </a14:hiddenFill>
            </a:ext>
          </a:extLst>
        </p:spPr>
      </p:pic>
      <p:pic>
        <p:nvPicPr>
          <p:cNvPr id="33819" name="Picture 27" descr="C:\Users\venjaraa\Desktop\bw-stack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25564" y="2724150"/>
            <a:ext cx="800100"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067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 quick reminder about our project</a:t>
            </a:r>
            <a:br>
              <a:rPr lang="en-US" b="1" dirty="0" smtClean="0"/>
            </a:br>
            <a:r>
              <a:rPr lang="en-US" sz="2000" dirty="0" smtClean="0"/>
              <a:t>Current state of the NER and our objective</a:t>
            </a:r>
            <a:endParaRPr lang="en-US" dirty="0"/>
          </a:p>
        </p:txBody>
      </p:sp>
      <p:sp>
        <p:nvSpPr>
          <p:cNvPr id="5" name="ColumnHeader"/>
          <p:cNvSpPr>
            <a:spLocks noChangeArrowheads="1"/>
          </p:cNvSpPr>
          <p:nvPr/>
        </p:nvSpPr>
        <p:spPr bwMode="gray">
          <a:xfrm>
            <a:off x="4495800" y="1581090"/>
            <a:ext cx="3962400" cy="400110"/>
          </a:xfrm>
          <a:prstGeom prst="rect">
            <a:avLst/>
          </a:prstGeom>
          <a:solidFill>
            <a:schemeClr val="bg1"/>
          </a:solid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Project Objective</a:t>
            </a:r>
          </a:p>
        </p:txBody>
      </p:sp>
      <p:cxnSp>
        <p:nvCxnSpPr>
          <p:cNvPr id="6" name="Straight Connector 5"/>
          <p:cNvCxnSpPr/>
          <p:nvPr/>
        </p:nvCxnSpPr>
        <p:spPr>
          <a:xfrm>
            <a:off x="4267200" y="1939994"/>
            <a:ext cx="44196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ColumnHeader"/>
          <p:cNvSpPr>
            <a:spLocks noChangeArrowheads="1"/>
          </p:cNvSpPr>
          <p:nvPr/>
        </p:nvSpPr>
        <p:spPr bwMode="gray">
          <a:xfrm>
            <a:off x="571500" y="1365647"/>
            <a:ext cx="3009900" cy="615553"/>
          </a:xfrm>
          <a:prstGeom prst="rect">
            <a:avLst/>
          </a:prstGeom>
          <a:solidFill>
            <a:schemeClr val="bg1"/>
          </a:solid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Current State of the </a:t>
            </a:r>
          </a:p>
          <a:p>
            <a:pPr algn="ctr" defTabSz="457200" fontAlgn="base">
              <a:spcBef>
                <a:spcPct val="0"/>
              </a:spcBef>
              <a:spcAft>
                <a:spcPct val="0"/>
              </a:spcAft>
            </a:pPr>
            <a:r>
              <a:rPr lang="en-US" sz="1400" b="1" dirty="0" smtClean="0">
                <a:solidFill>
                  <a:srgbClr val="000000"/>
                </a:solidFill>
              </a:rPr>
              <a:t>National Employment Report</a:t>
            </a:r>
            <a:endParaRPr lang="en-US" sz="1400" b="1" dirty="0">
              <a:solidFill>
                <a:srgbClr val="000000"/>
              </a:solidFill>
            </a:endParaRPr>
          </a:p>
        </p:txBody>
      </p:sp>
      <p:cxnSp>
        <p:nvCxnSpPr>
          <p:cNvPr id="8" name="Straight Connector 7"/>
          <p:cNvCxnSpPr/>
          <p:nvPr/>
        </p:nvCxnSpPr>
        <p:spPr>
          <a:xfrm>
            <a:off x="381000" y="1939994"/>
            <a:ext cx="35814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381000" y="2057400"/>
            <a:ext cx="3581400" cy="1828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t>The </a:t>
            </a:r>
            <a:r>
              <a:rPr lang="en-US" sz="1600" b="1" dirty="0" smtClean="0"/>
              <a:t>National Employment Report </a:t>
            </a:r>
            <a:r>
              <a:rPr lang="en-US" sz="1600" dirty="0" smtClean="0"/>
              <a:t>(NER) is an estimate of total US employment produced monthly by ADP, a payroll service provider</a:t>
            </a:r>
          </a:p>
          <a:p>
            <a:pPr marL="457200" lvl="1" indent="0">
              <a:buNone/>
            </a:pPr>
            <a:r>
              <a:rPr lang="en-US" sz="1400" dirty="0" smtClean="0"/>
              <a:t>1 in every 6 working Americans is paid via ADP (24 million workers)</a:t>
            </a:r>
          </a:p>
          <a:p>
            <a:pPr marL="457200" lvl="1" indent="0">
              <a:buNone/>
            </a:pPr>
            <a:endParaRPr lang="en-US" sz="1400" dirty="0" smtClean="0"/>
          </a:p>
          <a:p>
            <a:pPr marL="0" indent="0">
              <a:buNone/>
            </a:pPr>
            <a:endParaRPr lang="en-US" sz="1600" dirty="0" smtClean="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343400"/>
            <a:ext cx="3200000" cy="1732064"/>
          </a:xfrm>
          <a:prstGeom prst="rect">
            <a:avLst/>
          </a:prstGeom>
          <a:noFill/>
          <a:ln>
            <a:noFill/>
          </a:ln>
        </p:spPr>
      </p:pic>
      <p:sp>
        <p:nvSpPr>
          <p:cNvPr id="11" name="TextBox 10"/>
          <p:cNvSpPr txBox="1"/>
          <p:nvPr/>
        </p:nvSpPr>
        <p:spPr>
          <a:xfrm>
            <a:off x="457200" y="3886200"/>
            <a:ext cx="3203810" cy="246221"/>
          </a:xfrm>
          <a:prstGeom prst="rect">
            <a:avLst/>
          </a:prstGeom>
          <a:noFill/>
        </p:spPr>
        <p:txBody>
          <a:bodyPr wrap="square" rtlCol="0">
            <a:spAutoFit/>
          </a:bodyPr>
          <a:lstStyle/>
          <a:p>
            <a:r>
              <a:rPr lang="en-US" sz="1000" b="1" dirty="0"/>
              <a:t>Change in Nonfarm Private Employment</a:t>
            </a:r>
          </a:p>
        </p:txBody>
      </p:sp>
      <p:sp>
        <p:nvSpPr>
          <p:cNvPr id="14" name="Content Placeholder 2"/>
          <p:cNvSpPr txBox="1">
            <a:spLocks/>
          </p:cNvSpPr>
          <p:nvPr/>
        </p:nvSpPr>
        <p:spPr>
          <a:xfrm>
            <a:off x="4267200" y="2057400"/>
            <a:ext cx="4495800" cy="1219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t>Explore </a:t>
            </a:r>
            <a:r>
              <a:rPr lang="en-US" sz="1600" b="1" dirty="0"/>
              <a:t>new and interactive ways</a:t>
            </a:r>
            <a:r>
              <a:rPr lang="en-US" sz="1600" dirty="0"/>
              <a:t> for users to engage with the </a:t>
            </a:r>
            <a:r>
              <a:rPr lang="en-US" sz="1600" dirty="0" smtClean="0"/>
              <a:t>NER data </a:t>
            </a:r>
            <a:r>
              <a:rPr lang="en-US" sz="1600" dirty="0"/>
              <a:t>and </a:t>
            </a:r>
            <a:r>
              <a:rPr lang="en-US" sz="1600" b="1" dirty="0"/>
              <a:t>easily consume the economic insights </a:t>
            </a:r>
            <a:r>
              <a:rPr lang="en-US" sz="1600" dirty="0"/>
              <a:t>that emerge from </a:t>
            </a:r>
            <a:r>
              <a:rPr lang="en-US" sz="1600" dirty="0" smtClean="0"/>
              <a:t>them via 2 angles:</a:t>
            </a:r>
          </a:p>
          <a:p>
            <a:pPr marL="0" indent="0">
              <a:buNone/>
            </a:pPr>
            <a:endParaRPr lang="en-US" sz="1600" dirty="0"/>
          </a:p>
          <a:p>
            <a:pPr marL="0" indent="0">
              <a:buNone/>
            </a:pPr>
            <a:endParaRPr lang="en-US" sz="1400" dirty="0" smtClean="0"/>
          </a:p>
          <a:p>
            <a:pPr marL="457200" lvl="1" indent="0">
              <a:buNone/>
            </a:pPr>
            <a:endParaRPr lang="en-US" sz="1400" dirty="0" smtClean="0"/>
          </a:p>
          <a:p>
            <a:pPr marL="0" indent="0">
              <a:buNone/>
            </a:pPr>
            <a:endParaRPr lang="en-US" sz="1600" dirty="0" smtClean="0"/>
          </a:p>
        </p:txBody>
      </p:sp>
      <p:sp>
        <p:nvSpPr>
          <p:cNvPr id="4" name="Rectangle 3"/>
          <p:cNvSpPr/>
          <p:nvPr/>
        </p:nvSpPr>
        <p:spPr>
          <a:xfrm>
            <a:off x="4267200" y="3429000"/>
            <a:ext cx="1752600" cy="121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Jobs Explorer</a:t>
            </a:r>
            <a:endParaRPr lang="en-US" sz="1600" b="1" dirty="0"/>
          </a:p>
        </p:txBody>
      </p:sp>
      <p:sp>
        <p:nvSpPr>
          <p:cNvPr id="15" name="Rectangle 14"/>
          <p:cNvSpPr/>
          <p:nvPr/>
        </p:nvSpPr>
        <p:spPr>
          <a:xfrm>
            <a:off x="4267200" y="5029200"/>
            <a:ext cx="1752600" cy="127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Bureau of Labor Statistics (BLS) Comparison</a:t>
            </a:r>
            <a:endParaRPr lang="en-US" sz="1600" b="1" dirty="0"/>
          </a:p>
        </p:txBody>
      </p:sp>
      <p:sp>
        <p:nvSpPr>
          <p:cNvPr id="16" name="Rectangle 15"/>
          <p:cNvSpPr/>
          <p:nvPr/>
        </p:nvSpPr>
        <p:spPr>
          <a:xfrm>
            <a:off x="7467600" y="76200"/>
            <a:ext cx="1594104" cy="3048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Objective</a:t>
            </a:r>
            <a:endParaRPr lang="en-US" sz="1200" b="1" dirty="0"/>
          </a:p>
        </p:txBody>
      </p:sp>
      <p:pic>
        <p:nvPicPr>
          <p:cNvPr id="17" name="Picture 10" descr="http://image.flaticon.com/icons/png/128/65/6553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3772" y="125708"/>
            <a:ext cx="202735" cy="202735"/>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p:cNvSpPr txBox="1">
            <a:spLocks/>
          </p:cNvSpPr>
          <p:nvPr/>
        </p:nvSpPr>
        <p:spPr>
          <a:xfrm>
            <a:off x="6096000" y="3429000"/>
            <a:ext cx="2819400" cy="121920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Allow users to </a:t>
            </a:r>
            <a:r>
              <a:rPr lang="en-US" sz="1600" b="1" dirty="0">
                <a:solidFill>
                  <a:schemeClr val="accent1"/>
                </a:solidFill>
              </a:rPr>
              <a:t>explore the different dimensions</a:t>
            </a:r>
            <a:r>
              <a:rPr lang="en-US" sz="1600" dirty="0"/>
              <a:t> of the National Employment Report via an intuitive and flexible </a:t>
            </a:r>
            <a:r>
              <a:rPr lang="en-US" sz="1600" dirty="0" smtClean="0"/>
              <a:t>visualization.</a:t>
            </a:r>
            <a:endParaRPr lang="en-US" sz="1600" dirty="0"/>
          </a:p>
          <a:p>
            <a:pPr marL="0" indent="0">
              <a:buNone/>
            </a:pPr>
            <a:endParaRPr lang="en-US" sz="1600" dirty="0"/>
          </a:p>
          <a:p>
            <a:pPr marL="0" indent="0">
              <a:buNone/>
            </a:pPr>
            <a:endParaRPr lang="en-US" sz="1400" dirty="0" smtClean="0"/>
          </a:p>
          <a:p>
            <a:pPr marL="457200" lvl="1" indent="0">
              <a:buNone/>
            </a:pPr>
            <a:endParaRPr lang="en-US" sz="1400" dirty="0" smtClean="0"/>
          </a:p>
          <a:p>
            <a:pPr marL="0" indent="0">
              <a:buNone/>
            </a:pPr>
            <a:endParaRPr lang="en-US" sz="1600" dirty="0" smtClean="0"/>
          </a:p>
        </p:txBody>
      </p:sp>
      <p:sp>
        <p:nvSpPr>
          <p:cNvPr id="20" name="Content Placeholder 2"/>
          <p:cNvSpPr txBox="1">
            <a:spLocks/>
          </p:cNvSpPr>
          <p:nvPr/>
        </p:nvSpPr>
        <p:spPr>
          <a:xfrm>
            <a:off x="6096000" y="5105400"/>
            <a:ext cx="2819400" cy="121920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Enable users to understand the </a:t>
            </a:r>
            <a:r>
              <a:rPr lang="en-US" sz="1600" b="1" dirty="0" smtClean="0">
                <a:solidFill>
                  <a:schemeClr val="accent1"/>
                </a:solidFill>
              </a:rPr>
              <a:t>power </a:t>
            </a:r>
            <a:r>
              <a:rPr lang="en-US" sz="1600" dirty="0"/>
              <a:t>of </a:t>
            </a:r>
            <a:r>
              <a:rPr lang="en-US" sz="1600" dirty="0" smtClean="0"/>
              <a:t>the ADP employment data in predicting the Bureau </a:t>
            </a:r>
            <a:r>
              <a:rPr lang="en-US" sz="1600" dirty="0"/>
              <a:t>of Labor Statistics </a:t>
            </a:r>
            <a:r>
              <a:rPr lang="en-US" sz="1600" dirty="0" smtClean="0"/>
              <a:t>employment data. </a:t>
            </a:r>
            <a:endParaRPr lang="en-US" sz="1600" dirty="0"/>
          </a:p>
          <a:p>
            <a:pPr marL="0" indent="0">
              <a:buNone/>
            </a:pPr>
            <a:endParaRPr lang="en-US" sz="1600" dirty="0"/>
          </a:p>
          <a:p>
            <a:pPr marL="0" indent="0">
              <a:buNone/>
            </a:pPr>
            <a:endParaRPr lang="en-US" sz="1400" dirty="0" smtClean="0"/>
          </a:p>
          <a:p>
            <a:pPr marL="457200" lvl="1" indent="0">
              <a:buNone/>
            </a:pPr>
            <a:endParaRPr lang="en-US" sz="1400" dirty="0" smtClean="0"/>
          </a:p>
          <a:p>
            <a:pPr marL="0" indent="0">
              <a:buNone/>
            </a:pPr>
            <a:endParaRPr lang="en-US" sz="1600" dirty="0" smtClean="0"/>
          </a:p>
        </p:txBody>
      </p:sp>
    </p:spTree>
    <p:extLst>
      <p:ext uri="{BB962C8B-B14F-4D97-AF65-F5344CB8AC3E}">
        <p14:creationId xmlns:p14="http://schemas.microsoft.com/office/powerpoint/2010/main" val="485150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Business journalists and financial professionals are our target audience</a:t>
            </a:r>
            <a:endParaRPr lang="en-US" b="1" dirty="0"/>
          </a:p>
        </p:txBody>
      </p:sp>
      <p:graphicFrame>
        <p:nvGraphicFramePr>
          <p:cNvPr id="4" name="Table 3"/>
          <p:cNvGraphicFramePr>
            <a:graphicFrameLocks noGrp="1"/>
          </p:cNvGraphicFramePr>
          <p:nvPr>
            <p:extLst>
              <p:ext uri="{D42A27DB-BD31-4B8C-83A1-F6EECF244321}">
                <p14:modId xmlns:p14="http://schemas.microsoft.com/office/powerpoint/2010/main" val="2605655901"/>
              </p:ext>
            </p:extLst>
          </p:nvPr>
        </p:nvGraphicFramePr>
        <p:xfrm>
          <a:off x="381000" y="1219200"/>
          <a:ext cx="8458200" cy="5334000"/>
        </p:xfrm>
        <a:graphic>
          <a:graphicData uri="http://schemas.openxmlformats.org/drawingml/2006/table">
            <a:tbl>
              <a:tblPr firstRow="1" bandRow="1">
                <a:tableStyleId>{5C22544A-7EE6-4342-B048-85BDC9FD1C3A}</a:tableStyleId>
              </a:tblPr>
              <a:tblGrid>
                <a:gridCol w="990600"/>
                <a:gridCol w="1295400"/>
                <a:gridCol w="1611443"/>
                <a:gridCol w="2198557"/>
                <a:gridCol w="2362200"/>
              </a:tblGrid>
              <a:tr h="228600">
                <a:tc>
                  <a:txBody>
                    <a:bodyPr/>
                    <a:lstStyle/>
                    <a:p>
                      <a:pPr algn="ctr"/>
                      <a:r>
                        <a:rPr lang="en-US" sz="1200" dirty="0" smtClean="0">
                          <a:solidFill>
                            <a:schemeClr val="tx1"/>
                          </a:solidFill>
                        </a:rPr>
                        <a:t>Priority</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Segment</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Likelihood </a:t>
                      </a:r>
                    </a:p>
                    <a:p>
                      <a:pPr algn="ctr"/>
                      <a:r>
                        <a:rPr lang="en-US" sz="1200" dirty="0" smtClean="0">
                          <a:solidFill>
                            <a:schemeClr val="tx1"/>
                          </a:solidFill>
                        </a:rPr>
                        <a:t>to visit</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Need from</a:t>
                      </a:r>
                      <a:r>
                        <a:rPr lang="en-US" sz="1200" baseline="0" dirty="0" smtClean="0">
                          <a:solidFill>
                            <a:schemeClr val="tx1"/>
                          </a:solidFill>
                        </a:rPr>
                        <a:t> Data</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Visualization Need</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r>
              <a:tr h="152400">
                <a:tc>
                  <a:txBody>
                    <a:bodyPr/>
                    <a:lstStyle/>
                    <a:p>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b="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buFont typeface="Arial" panose="020B0604020202020204" pitchFamily="34" charset="0"/>
                        <a:buChar char="•"/>
                      </a:pPr>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400" dirty="0" smtClean="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r>
              <a:tr h="1249680">
                <a:tc rowSpan="2">
                  <a:txBody>
                    <a:bodyPr/>
                    <a:lstStyle/>
                    <a:p>
                      <a:r>
                        <a:rPr lang="en-US" sz="1200" b="1" dirty="0" smtClean="0">
                          <a:solidFill>
                            <a:schemeClr val="bg2"/>
                          </a:solidFill>
                        </a:rPr>
                        <a:t>Target Users</a:t>
                      </a:r>
                      <a:endParaRPr lang="en-US" sz="1200" b="1" dirty="0">
                        <a:solidFill>
                          <a:schemeClr val="bg2"/>
                        </a:solidFill>
                      </a:endParaRPr>
                    </a:p>
                  </a:txBody>
                  <a:tcPr anchor="ct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solidFill>
                  </a:tcPr>
                </a:tc>
                <a:tc>
                  <a:txBody>
                    <a:bodyPr/>
                    <a:lstStyle/>
                    <a:p>
                      <a:r>
                        <a:rPr lang="en-US" sz="1200" dirty="0" smtClean="0">
                          <a:solidFill>
                            <a:schemeClr val="tx1"/>
                          </a:solidFill>
                        </a:rPr>
                        <a:t>Business</a:t>
                      </a:r>
                      <a:r>
                        <a:rPr lang="en-US" sz="1200" baseline="0" dirty="0" smtClean="0">
                          <a:solidFill>
                            <a:schemeClr val="tx1"/>
                          </a:solidFill>
                        </a:rPr>
                        <a:t> </a:t>
                      </a:r>
                      <a:r>
                        <a:rPr lang="en-US" sz="1200" dirty="0" smtClean="0">
                          <a:solidFill>
                            <a:schemeClr val="tx1"/>
                          </a:solidFill>
                        </a:rPr>
                        <a:t>Journalists </a:t>
                      </a:r>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b="1" dirty="0" smtClean="0">
                          <a:solidFill>
                            <a:schemeClr val="tx1"/>
                          </a:solidFill>
                        </a:rPr>
                        <a:t>High</a:t>
                      </a:r>
                    </a:p>
                    <a:p>
                      <a:r>
                        <a:rPr lang="en-US" sz="1200" b="0" dirty="0" smtClean="0">
                          <a:solidFill>
                            <a:schemeClr val="tx1"/>
                          </a:solidFill>
                        </a:rPr>
                        <a:t>(need</a:t>
                      </a:r>
                      <a:r>
                        <a:rPr lang="en-US" sz="1200" b="0" baseline="0" dirty="0" smtClean="0">
                          <a:solidFill>
                            <a:schemeClr val="tx1"/>
                          </a:solidFill>
                        </a:rPr>
                        <a:t> to deliver timely business insight to a general audience) </a:t>
                      </a:r>
                      <a:endParaRPr lang="en-US" sz="1200" b="0" dirty="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228600" indent="-228600">
                        <a:buFont typeface="Arial" panose="020B0604020202020204" pitchFamily="34" charset="0"/>
                        <a:buChar char="•"/>
                      </a:pPr>
                      <a:r>
                        <a:rPr lang="en-US" sz="1200" baseline="0" dirty="0" smtClean="0">
                          <a:solidFill>
                            <a:schemeClr val="tx1"/>
                          </a:solidFill>
                        </a:rPr>
                        <a:t>Want to report the most recent numbers</a:t>
                      </a:r>
                    </a:p>
                    <a:p>
                      <a:pPr marL="228600" indent="-228600">
                        <a:buFont typeface="Arial" panose="020B0604020202020204" pitchFamily="34" charset="0"/>
                        <a:buChar char="•"/>
                      </a:pPr>
                      <a:r>
                        <a:rPr lang="en-US" sz="1200" baseline="0" dirty="0" smtClean="0">
                          <a:solidFill>
                            <a:schemeClr val="tx1"/>
                          </a:solidFill>
                        </a:rPr>
                        <a:t>Statistics to support a current story</a:t>
                      </a:r>
                    </a:p>
                    <a:p>
                      <a:pPr marL="228600" indent="-228600">
                        <a:buFont typeface="Arial" panose="020B0604020202020204" pitchFamily="34" charset="0"/>
                        <a:buChar char="•"/>
                      </a:pPr>
                      <a:r>
                        <a:rPr lang="en-US" sz="1200" dirty="0" smtClean="0">
                          <a:solidFill>
                            <a:schemeClr val="tx1"/>
                          </a:solidFill>
                        </a:rPr>
                        <a:t>Background to inform</a:t>
                      </a:r>
                      <a:r>
                        <a:rPr lang="en-US" sz="1200" baseline="0" dirty="0" smtClean="0">
                          <a:solidFill>
                            <a:schemeClr val="tx1"/>
                          </a:solidFill>
                        </a:rPr>
                        <a:t> a potential story</a:t>
                      </a:r>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rPr>
                        <a:t>Communicative</a:t>
                      </a:r>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tx1"/>
                          </a:solidFill>
                        </a:rPr>
                        <a:t>Make it simple to</a:t>
                      </a:r>
                      <a:r>
                        <a:rPr lang="en-US" sz="1200" baseline="0" dirty="0" smtClean="0">
                          <a:solidFill>
                            <a:schemeClr val="tx1"/>
                          </a:solidFill>
                        </a:rPr>
                        <a:t> understand trends</a:t>
                      </a:r>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smtClean="0">
                          <a:solidFill>
                            <a:schemeClr val="tx1"/>
                          </a:solidFill>
                        </a:rPr>
                        <a:t>Give me a visual to  support my story</a:t>
                      </a:r>
                      <a:endParaRPr lang="en-US" sz="1200" dirty="0" smtClean="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r>
              <a:tr h="1066800">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dirty="0" smtClean="0">
                          <a:solidFill>
                            <a:schemeClr val="tx1"/>
                          </a:solidFill>
                        </a:rPr>
                        <a:t>Economists</a:t>
                      </a:r>
                      <a:r>
                        <a:rPr lang="en-US" sz="1200" baseline="0" dirty="0" smtClean="0">
                          <a:solidFill>
                            <a:schemeClr val="tx1"/>
                          </a:solidFill>
                        </a:rPr>
                        <a:t> / Financial professionals</a:t>
                      </a:r>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b="1" dirty="0" smtClean="0">
                          <a:solidFill>
                            <a:schemeClr val="tx1"/>
                          </a:solidFill>
                        </a:rPr>
                        <a:t>Medium </a:t>
                      </a:r>
                      <a:r>
                        <a:rPr lang="en-US" sz="1200" b="1" baseline="0" dirty="0" smtClean="0">
                          <a:solidFill>
                            <a:schemeClr val="tx1"/>
                          </a:solidFill>
                        </a:rPr>
                        <a:t> / </a:t>
                      </a:r>
                      <a:r>
                        <a:rPr lang="en-US" sz="1200" b="1" dirty="0" smtClean="0">
                          <a:solidFill>
                            <a:schemeClr val="tx1"/>
                          </a:solidFill>
                        </a:rPr>
                        <a:t>High </a:t>
                      </a:r>
                    </a:p>
                    <a:p>
                      <a:r>
                        <a:rPr lang="en-US" sz="1200" dirty="0" smtClean="0">
                          <a:solidFill>
                            <a:schemeClr val="tx1"/>
                          </a:solidFill>
                        </a:rPr>
                        <a:t>(likely to get data from Bloomberg </a:t>
                      </a:r>
                      <a:r>
                        <a:rPr lang="en-US" sz="1200" baseline="0" dirty="0" smtClean="0">
                          <a:solidFill>
                            <a:schemeClr val="tx1"/>
                          </a:solidFill>
                        </a:rPr>
                        <a:t>or aggregating data source)</a:t>
                      </a:r>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Most recent data to inform economic models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Investigate predictors to help forecast market movements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smtClean="0">
                        <a:ln>
                          <a:noFill/>
                        </a:ln>
                        <a:solidFill>
                          <a:srgbClr val="000000"/>
                        </a:solidFill>
                        <a:effectLst/>
                        <a:uLnTx/>
                        <a:uFillTx/>
                        <a:latin typeface="+mn-lt"/>
                        <a:ea typeface="+mn-ea"/>
                        <a:cs typeface="+mn-cs"/>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smtClean="0">
                          <a:ln>
                            <a:noFill/>
                          </a:ln>
                          <a:solidFill>
                            <a:srgbClr val="000000"/>
                          </a:solidFill>
                          <a:effectLst/>
                          <a:uLnTx/>
                          <a:uFillTx/>
                          <a:latin typeface="+mn-lt"/>
                          <a:ea typeface="+mn-ea"/>
                          <a:cs typeface="+mn-cs"/>
                        </a:rPr>
                        <a:t>Exploratory</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Give me the raw data, so I can play with it myself</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Help me see trends to inform my own hypotheses</a:t>
                      </a:r>
                      <a:endParaRPr kumimoji="0" lang="en-US" sz="1200" b="0" i="0" u="none" strike="noStrike" kern="1200" cap="none" spc="0" normalizeH="0" baseline="0" noProof="0" dirty="0" smtClean="0">
                        <a:ln>
                          <a:noFill/>
                        </a:ln>
                        <a:solidFill>
                          <a:schemeClr val="tx1"/>
                        </a:solidFill>
                        <a:effectLst/>
                        <a:uLnTx/>
                        <a:uFillTx/>
                        <a:latin typeface="+mn-lt"/>
                        <a:ea typeface="+mn-ea"/>
                        <a:cs typeface="+mn-cs"/>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r>
              <a:tr h="762000">
                <a:tc rowSpan="3">
                  <a:txBody>
                    <a:bodyPr/>
                    <a:lstStyle/>
                    <a:p>
                      <a:r>
                        <a:rPr lang="en-US" sz="1200" b="1" dirty="0" smtClean="0">
                          <a:solidFill>
                            <a:schemeClr val="tx1"/>
                          </a:solidFill>
                        </a:rPr>
                        <a:t>Potential future focus</a:t>
                      </a:r>
                      <a:endParaRPr lang="en-US" sz="1200" b="1" dirty="0">
                        <a:solidFill>
                          <a:schemeClr val="tx1"/>
                        </a:solidFill>
                      </a:endParaRPr>
                    </a:p>
                  </a:txBody>
                  <a:tcPr anchor="ctr">
                    <a:lnT w="12700" cap="flat" cmpd="sng" algn="ctr">
                      <a:solidFill>
                        <a:schemeClr val="bg2">
                          <a:lumMod val="85000"/>
                        </a:schemeClr>
                      </a:solidFill>
                      <a:prstDash val="dash"/>
                      <a:round/>
                      <a:headEnd type="none" w="med" len="med"/>
                      <a:tailEnd type="none" w="med" len="med"/>
                    </a:lnT>
                    <a:solidFill>
                      <a:schemeClr val="bg2">
                        <a:lumMod val="95000"/>
                      </a:schemeClr>
                    </a:solidFill>
                  </a:tcPr>
                </a:tc>
                <a:tc>
                  <a:txBody>
                    <a:bodyPr/>
                    <a:lstStyle/>
                    <a:p>
                      <a:r>
                        <a:rPr lang="en-US" sz="1200" dirty="0" smtClean="0">
                          <a:solidFill>
                            <a:schemeClr val="bg1">
                              <a:lumMod val="50000"/>
                            </a:schemeClr>
                          </a:solidFill>
                        </a:rPr>
                        <a:t>Students</a:t>
                      </a:r>
                      <a:endParaRPr lang="en-US" sz="120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b="1" dirty="0" smtClean="0">
                          <a:solidFill>
                            <a:schemeClr val="bg1">
                              <a:lumMod val="50000"/>
                            </a:schemeClr>
                          </a:solidFill>
                        </a:rPr>
                        <a:t>Medium</a:t>
                      </a:r>
                    </a:p>
                    <a:p>
                      <a:r>
                        <a:rPr lang="en-US" sz="1200" b="0" dirty="0" smtClean="0">
                          <a:solidFill>
                            <a:schemeClr val="bg1">
                              <a:lumMod val="50000"/>
                            </a:schemeClr>
                          </a:solidFill>
                        </a:rPr>
                        <a:t>(awareness of ADP report may be low)</a:t>
                      </a:r>
                      <a:endParaRPr lang="en-US" sz="1200" b="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Input to a exploratory model or a paper related to labor / economic concerns</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smtClean="0">
                          <a:ln>
                            <a:noFill/>
                          </a:ln>
                          <a:solidFill>
                            <a:schemeClr val="bg1">
                              <a:lumMod val="50000"/>
                            </a:schemeClr>
                          </a:solidFill>
                          <a:effectLst/>
                          <a:uLnTx/>
                          <a:uFillTx/>
                          <a:latin typeface="+mn-lt"/>
                          <a:ea typeface="+mn-ea"/>
                          <a:cs typeface="+mn-cs"/>
                        </a:rPr>
                        <a:t>Exploratory</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Make it easy for me to tailor data to my project</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370840">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dirty="0" smtClean="0">
                          <a:solidFill>
                            <a:schemeClr val="bg1">
                              <a:lumMod val="50000"/>
                            </a:schemeClr>
                          </a:solidFill>
                        </a:rPr>
                        <a:t>Policy</a:t>
                      </a:r>
                      <a:r>
                        <a:rPr lang="en-US" sz="1200" baseline="0" dirty="0" smtClean="0">
                          <a:solidFill>
                            <a:schemeClr val="bg1">
                              <a:lumMod val="50000"/>
                            </a:schemeClr>
                          </a:solidFill>
                        </a:rPr>
                        <a:t> makers</a:t>
                      </a:r>
                      <a:endParaRPr lang="en-US" sz="120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b="1" dirty="0" smtClean="0">
                          <a:solidFill>
                            <a:schemeClr val="bg1">
                              <a:lumMod val="50000"/>
                            </a:schemeClr>
                          </a:solidFill>
                        </a:rPr>
                        <a:t>Medium</a:t>
                      </a:r>
                    </a:p>
                    <a:p>
                      <a:r>
                        <a:rPr lang="en-US" sz="1200" b="0" dirty="0" smtClean="0">
                          <a:solidFill>
                            <a:schemeClr val="bg1">
                              <a:lumMod val="50000"/>
                            </a:schemeClr>
                          </a:solidFill>
                        </a:rPr>
                        <a:t>(tend to favor official</a:t>
                      </a:r>
                      <a:r>
                        <a:rPr lang="en-US" sz="1200" b="0" baseline="0" dirty="0" smtClean="0">
                          <a:solidFill>
                            <a:schemeClr val="bg1">
                              <a:lumMod val="50000"/>
                            </a:schemeClr>
                          </a:solidFill>
                        </a:rPr>
                        <a:t> government data</a:t>
                      </a:r>
                      <a:r>
                        <a:rPr lang="en-US" sz="1200" b="0" dirty="0" smtClean="0">
                          <a:solidFill>
                            <a:schemeClr val="bg1">
                              <a:lumMod val="50000"/>
                            </a:schemeClr>
                          </a:solidFill>
                        </a:rPr>
                        <a:t>)</a:t>
                      </a:r>
                      <a:endParaRPr lang="en-US" sz="1200" b="1"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prstClr val="white">
                              <a:lumMod val="50000"/>
                            </a:prstClr>
                          </a:solidFill>
                          <a:effectLst/>
                          <a:uLnTx/>
                          <a:uFillTx/>
                          <a:latin typeface="+mn-lt"/>
                          <a:ea typeface="+mn-ea"/>
                          <a:cs typeface="+mn-cs"/>
                        </a:rPr>
                        <a:t>Context and supporting data for proposed legislation</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b="1" dirty="0" smtClean="0">
                          <a:solidFill>
                            <a:schemeClr val="bg1">
                              <a:lumMod val="50000"/>
                            </a:schemeClr>
                          </a:solidFill>
                        </a:rPr>
                        <a:t>Communicative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Make it easy for me to see trends relative to my constituents</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370840">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r>
                        <a:rPr lang="en-US" sz="1200" dirty="0" smtClean="0">
                          <a:solidFill>
                            <a:schemeClr val="bg1">
                              <a:lumMod val="50000"/>
                            </a:schemeClr>
                          </a:solidFill>
                        </a:rPr>
                        <a:t>Small</a:t>
                      </a:r>
                      <a:r>
                        <a:rPr lang="en-US" sz="1200" baseline="0" dirty="0" smtClean="0">
                          <a:solidFill>
                            <a:schemeClr val="bg1">
                              <a:lumMod val="50000"/>
                            </a:schemeClr>
                          </a:solidFill>
                        </a:rPr>
                        <a:t> businesses</a:t>
                      </a:r>
                      <a:endParaRPr lang="en-US" sz="120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r>
                        <a:rPr lang="en-US" sz="1200" b="1" dirty="0" smtClean="0">
                          <a:solidFill>
                            <a:schemeClr val="bg1">
                              <a:lumMod val="50000"/>
                            </a:schemeClr>
                          </a:solidFill>
                        </a:rPr>
                        <a:t>Low</a:t>
                      </a:r>
                    </a:p>
                    <a:p>
                      <a:r>
                        <a:rPr lang="en-US" sz="1200" b="0" dirty="0" smtClean="0">
                          <a:solidFill>
                            <a:schemeClr val="bg1">
                              <a:lumMod val="50000"/>
                            </a:schemeClr>
                          </a:solidFill>
                        </a:rPr>
                        <a:t>(busy running their businesses)</a:t>
                      </a:r>
                      <a:endParaRPr lang="en-US" sz="1200" b="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Put their own experience in context of the broader economy</a:t>
                      </a:r>
                    </a:p>
                  </a:txBody>
                  <a:tcPr>
                    <a:lnT w="12700" cap="flat" cmpd="sng" algn="ctr">
                      <a:solidFill>
                        <a:schemeClr val="bg2">
                          <a:lumMod val="85000"/>
                        </a:schemeClr>
                      </a:solidFill>
                      <a:prstDash val="dash"/>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smtClean="0">
                          <a:ln>
                            <a:noFill/>
                          </a:ln>
                          <a:solidFill>
                            <a:schemeClr val="bg1">
                              <a:lumMod val="50000"/>
                            </a:schemeClr>
                          </a:solidFill>
                          <a:effectLst/>
                          <a:uLnTx/>
                          <a:uFillTx/>
                          <a:latin typeface="+mn-lt"/>
                          <a:ea typeface="+mn-ea"/>
                          <a:cs typeface="+mn-cs"/>
                        </a:rPr>
                        <a:t>Communicative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Help me understand how I relate to businesses like me</a:t>
                      </a:r>
                    </a:p>
                  </a:txBody>
                  <a:tcPr>
                    <a:lnT w="12700" cap="flat" cmpd="sng" algn="ctr">
                      <a:solidFill>
                        <a:schemeClr val="bg2">
                          <a:lumMod val="85000"/>
                        </a:schemeClr>
                      </a:solidFill>
                      <a:prstDash val="dash"/>
                      <a:round/>
                      <a:headEnd type="none" w="med" len="med"/>
                      <a:tailEnd type="none" w="med" len="med"/>
                    </a:lnT>
                    <a:noFill/>
                  </a:tcPr>
                </a:tc>
              </a:tr>
            </a:tbl>
          </a:graphicData>
        </a:graphic>
      </p:graphicFrame>
      <p:sp>
        <p:nvSpPr>
          <p:cNvPr id="5" name="Rectangle 4"/>
          <p:cNvSpPr/>
          <p:nvPr/>
        </p:nvSpPr>
        <p:spPr>
          <a:xfrm>
            <a:off x="7467600" y="76200"/>
            <a:ext cx="1594104" cy="3048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Objective</a:t>
            </a:r>
            <a:endParaRPr lang="en-US" sz="1200" b="1" dirty="0"/>
          </a:p>
        </p:txBody>
      </p:sp>
      <p:pic>
        <p:nvPicPr>
          <p:cNvPr id="6" name="Picture 10" descr="http://image.flaticon.com/icons/png/128/65/6553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3772" y="125708"/>
            <a:ext cx="202735" cy="202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105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Where we left off as of the mid-term</a:t>
            </a:r>
            <a:br>
              <a:rPr lang="en-US" b="1" dirty="0" smtClean="0"/>
            </a:br>
            <a:r>
              <a:rPr lang="en-US" sz="2000" dirty="0" smtClean="0"/>
              <a:t>Design mockups</a:t>
            </a:r>
            <a:endParaRPr lang="en-US" dirty="0"/>
          </a:p>
        </p:txBody>
      </p:sp>
      <p:sp>
        <p:nvSpPr>
          <p:cNvPr id="4" name="ColumnHeader"/>
          <p:cNvSpPr>
            <a:spLocks noChangeArrowheads="1"/>
          </p:cNvSpPr>
          <p:nvPr/>
        </p:nvSpPr>
        <p:spPr bwMode="gray">
          <a:xfrm>
            <a:off x="590550" y="1282243"/>
            <a:ext cx="3695700" cy="400110"/>
          </a:xfrm>
          <a:prstGeom prst="rect">
            <a:avLst/>
          </a:prstGeom>
          <a:solidFill>
            <a:schemeClr val="bg1"/>
          </a:solid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Jobs Explorer</a:t>
            </a:r>
            <a:endParaRPr lang="en-US" sz="1400" b="1" dirty="0">
              <a:solidFill>
                <a:srgbClr val="000000"/>
              </a:solidFill>
            </a:endParaRPr>
          </a:p>
        </p:txBody>
      </p:sp>
      <p:cxnSp>
        <p:nvCxnSpPr>
          <p:cNvPr id="5" name="Straight Connector 4"/>
          <p:cNvCxnSpPr/>
          <p:nvPr/>
        </p:nvCxnSpPr>
        <p:spPr>
          <a:xfrm>
            <a:off x="304800" y="1711394"/>
            <a:ext cx="42672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724400" y="1711394"/>
            <a:ext cx="42672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ColumnHeader"/>
          <p:cNvSpPr>
            <a:spLocks noChangeArrowheads="1"/>
          </p:cNvSpPr>
          <p:nvPr/>
        </p:nvSpPr>
        <p:spPr bwMode="gray">
          <a:xfrm>
            <a:off x="5010150" y="1282243"/>
            <a:ext cx="3695700" cy="400110"/>
          </a:xfrm>
          <a:prstGeom prst="rect">
            <a:avLst/>
          </a:prstGeom>
          <a:solidFill>
            <a:schemeClr val="bg1"/>
          </a:solid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BLS Comparison</a:t>
            </a:r>
            <a:endParaRPr lang="en-US" sz="1400" b="1" dirty="0">
              <a:solidFill>
                <a:srgbClr val="000000"/>
              </a:solidFill>
            </a:endParaRPr>
          </a:p>
        </p:txBody>
      </p:sp>
      <p:sp>
        <p:nvSpPr>
          <p:cNvPr id="10" name="Rectangle 9"/>
          <p:cNvSpPr/>
          <p:nvPr/>
        </p:nvSpPr>
        <p:spPr>
          <a:xfrm>
            <a:off x="7467600" y="76200"/>
            <a:ext cx="1594104" cy="3048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Objective</a:t>
            </a:r>
            <a:endParaRPr lang="en-US" sz="1200" b="1" dirty="0"/>
          </a:p>
        </p:txBody>
      </p:sp>
      <p:pic>
        <p:nvPicPr>
          <p:cNvPr id="11" name="Picture 10" descr="http://image.flaticon.com/icons/png/128/65/6553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3772" y="125708"/>
            <a:ext cx="202735" cy="2027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2362200"/>
            <a:ext cx="4168140" cy="2800350"/>
          </a:xfrm>
          <a:prstGeom prst="rect">
            <a:avLst/>
          </a:prstGeom>
        </p:spPr>
      </p:pic>
      <p:pic>
        <p:nvPicPr>
          <p:cNvPr id="36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828800"/>
            <a:ext cx="3886742" cy="22097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4191000"/>
            <a:ext cx="3886200" cy="2362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708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 few technology choices were fundamental </a:t>
            </a:r>
            <a:br>
              <a:rPr lang="en-US" b="1" dirty="0" smtClean="0"/>
            </a:br>
            <a:r>
              <a:rPr lang="en-US" b="1" dirty="0" smtClean="0"/>
              <a:t>to building our final visualization</a:t>
            </a:r>
            <a:endParaRPr lang="en-US" b="1" dirty="0"/>
          </a:p>
        </p:txBody>
      </p:sp>
      <p:sp>
        <p:nvSpPr>
          <p:cNvPr id="4" name="Rectangle 3"/>
          <p:cNvSpPr/>
          <p:nvPr/>
        </p:nvSpPr>
        <p:spPr>
          <a:xfrm>
            <a:off x="7467600" y="76200"/>
            <a:ext cx="1594104" cy="30480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Technology</a:t>
            </a:r>
            <a:endParaRPr lang="en-US" sz="1200" b="1" dirty="0"/>
          </a:p>
        </p:txBody>
      </p:sp>
      <p:pic>
        <p:nvPicPr>
          <p:cNvPr id="6" name="Picture 27" descr="C:\Users\venjaraa\Desktop\bw-stack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473" y="125730"/>
            <a:ext cx="228600" cy="228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extLst>
              <p:ext uri="{D42A27DB-BD31-4B8C-83A1-F6EECF244321}">
                <p14:modId xmlns:p14="http://schemas.microsoft.com/office/powerpoint/2010/main" val="783660392"/>
              </p:ext>
            </p:extLst>
          </p:nvPr>
        </p:nvGraphicFramePr>
        <p:xfrm>
          <a:off x="380997" y="1544316"/>
          <a:ext cx="8610603" cy="4574579"/>
        </p:xfrm>
        <a:graphic>
          <a:graphicData uri="http://schemas.openxmlformats.org/drawingml/2006/table">
            <a:tbl>
              <a:tblPr firstRow="1" bandRow="1">
                <a:tableStyleId>{5C22544A-7EE6-4342-B048-85BDC9FD1C3A}</a:tableStyleId>
              </a:tblPr>
              <a:tblGrid>
                <a:gridCol w="1447803">
                  <a:extLst>
                    <a:ext uri="{9D8B030D-6E8A-4147-A177-3AD203B41FA5}">
                      <a16:colId xmlns="" xmlns:a16="http://schemas.microsoft.com/office/drawing/2014/main" val="20000"/>
                    </a:ext>
                  </a:extLst>
                </a:gridCol>
                <a:gridCol w="76200"/>
                <a:gridCol w="1600200">
                  <a:extLst>
                    <a:ext uri="{9D8B030D-6E8A-4147-A177-3AD203B41FA5}">
                      <a16:colId xmlns="" xmlns:a16="http://schemas.microsoft.com/office/drawing/2014/main" val="20001"/>
                    </a:ext>
                  </a:extLst>
                </a:gridCol>
                <a:gridCol w="228600"/>
                <a:gridCol w="5257800"/>
              </a:tblGrid>
              <a:tr h="293861">
                <a:tc>
                  <a:txBody>
                    <a:bodyPr/>
                    <a:lstStyle/>
                    <a:p>
                      <a:r>
                        <a:rPr lang="en-US" sz="1400" b="1" dirty="0" smtClean="0">
                          <a:solidFill>
                            <a:schemeClr val="tx1"/>
                          </a:solidFill>
                        </a:rPr>
                        <a:t>Function</a:t>
                      </a:r>
                      <a:endParaRPr lang="en-US" sz="1400" b="1" dirty="0">
                        <a:solidFill>
                          <a:schemeClr val="tx1"/>
                        </a:solidFill>
                      </a:endParaRPr>
                    </a:p>
                  </a:txBody>
                  <a:tcPr anchor="b">
                    <a:lnB w="12700" cap="flat" cmpd="sng" algn="ctr">
                      <a:solidFill>
                        <a:schemeClr val="accent1"/>
                      </a:solidFill>
                      <a:prstDash val="solid"/>
                      <a:round/>
                      <a:headEnd type="none" w="med" len="med"/>
                      <a:tailEnd type="none" w="med" len="med"/>
                    </a:lnB>
                    <a:noFill/>
                  </a:tcPr>
                </a:tc>
                <a:tc>
                  <a:txBody>
                    <a:bodyPr/>
                    <a:lstStyle/>
                    <a:p>
                      <a:endParaRPr lang="en-US" sz="1400" b="1" dirty="0">
                        <a:solidFill>
                          <a:schemeClr val="tx1"/>
                        </a:solidFill>
                      </a:endParaRPr>
                    </a:p>
                  </a:txBody>
                  <a:tcPr marL="18288" marR="18288" anchor="b">
                    <a:lnB w="28575" cap="flat" cmpd="sng" algn="ctr">
                      <a:solidFill>
                        <a:schemeClr val="bg2"/>
                      </a:solidFill>
                      <a:prstDash val="solid"/>
                      <a:round/>
                      <a:headEnd type="none" w="med" len="med"/>
                      <a:tailEnd type="none" w="med" len="med"/>
                    </a:lnB>
                    <a:noFill/>
                  </a:tcPr>
                </a:tc>
                <a:tc>
                  <a:txBody>
                    <a:bodyPr/>
                    <a:lstStyle/>
                    <a:p>
                      <a:r>
                        <a:rPr lang="en-US" sz="1400" b="1" dirty="0" smtClean="0">
                          <a:solidFill>
                            <a:schemeClr val="tx1"/>
                          </a:solidFill>
                        </a:rPr>
                        <a:t>Technology</a:t>
                      </a:r>
                      <a:endParaRPr lang="en-US" sz="1400" b="1" dirty="0">
                        <a:solidFill>
                          <a:schemeClr val="tx1"/>
                        </a:solidFill>
                      </a:endParaRPr>
                    </a:p>
                  </a:txBody>
                  <a:tcPr anchor="b">
                    <a:lnR w="12700" cmpd="sng">
                      <a:noFill/>
                    </a:lnR>
                    <a:lnB w="12700" cap="flat" cmpd="sng" algn="ctr">
                      <a:solidFill>
                        <a:schemeClr val="accent1"/>
                      </a:solidFill>
                      <a:prstDash val="solid"/>
                      <a:round/>
                      <a:headEnd type="none" w="med" len="med"/>
                      <a:tailEnd type="none" w="med" len="med"/>
                    </a:lnB>
                    <a:noFill/>
                  </a:tcPr>
                </a:tc>
                <a:tc>
                  <a:txBody>
                    <a:bodyPr/>
                    <a:lstStyle/>
                    <a:p>
                      <a:endParaRPr lang="en-US" sz="1400" b="1" dirty="0">
                        <a:solidFill>
                          <a:schemeClr val="tx1"/>
                        </a:solidFill>
                      </a:endParaRPr>
                    </a:p>
                  </a:txBody>
                  <a:tcPr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dirty="0" smtClean="0">
                          <a:solidFill>
                            <a:schemeClr val="tx1"/>
                          </a:solidFill>
                        </a:rPr>
                        <a:t>Rationale</a:t>
                      </a:r>
                      <a:endParaRPr lang="en-US" sz="1400" b="1" dirty="0">
                        <a:solidFill>
                          <a:schemeClr val="tx1"/>
                        </a:solidFill>
                      </a:endParaRPr>
                    </a:p>
                  </a:txBody>
                  <a:tcPr anchor="b">
                    <a:lnL w="12700" cmpd="sng">
                      <a:noFill/>
                    </a:lnL>
                    <a:lnR w="12700" cmpd="sng">
                      <a:noFill/>
                    </a:lnR>
                    <a:lnB w="12700" cap="flat" cmpd="sng" algn="ctr">
                      <a:solidFill>
                        <a:schemeClr val="accent1"/>
                      </a:solidFill>
                      <a:prstDash val="solid"/>
                      <a:round/>
                      <a:headEnd type="none" w="med" len="med"/>
                      <a:tailEnd type="none" w="med" len="med"/>
                    </a:lnB>
                    <a:noFill/>
                  </a:tcPr>
                </a:tc>
                <a:extLst>
                  <a:ext uri="{0D108BD9-81ED-4DB2-BD59-A6C34878D82A}">
                    <a16:rowId xmlns="" xmlns:a16="http://schemas.microsoft.com/office/drawing/2014/main" val="10000"/>
                  </a:ext>
                </a:extLst>
              </a:tr>
              <a:tr h="137313">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400" b="1"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indent="-171450">
                        <a:buFont typeface="Arial" panose="020B0604020202020204" pitchFamily="34" charset="0"/>
                        <a:buChar char="•"/>
                      </a:pPr>
                      <a:endParaRPr lang="en-US" sz="400" dirty="0" smtClean="0"/>
                    </a:p>
                  </a:txBody>
                  <a:tcPr marL="18288" marR="18288">
                    <a:lnT w="2857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 xmlns:a16="http://schemas.microsoft.com/office/drawing/2014/main" val="10002"/>
                  </a:ext>
                </a:extLst>
              </a:tr>
              <a:tr h="985977">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bg2"/>
                          </a:solidFill>
                        </a:rPr>
                        <a:t>Visualization</a:t>
                      </a:r>
                    </a:p>
                  </a:txBody>
                  <a:tcPr anchor="ctr">
                    <a:lnT w="28575"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4"/>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baseline="0" dirty="0" err="1" smtClean="0"/>
                        <a:t>Highcharts</a:t>
                      </a:r>
                      <a:endParaRPr lang="en-US" sz="1400" b="0" baseline="0" dirty="0" smtClean="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Simple,</a:t>
                      </a:r>
                      <a:r>
                        <a:rPr lang="en-US" sz="1400" b="0" kern="1200" baseline="0" dirty="0" smtClean="0">
                          <a:solidFill>
                            <a:schemeClr val="dk1"/>
                          </a:solidFill>
                          <a:latin typeface="Arial" panose="020B0604020202020204" pitchFamily="34" charset="0"/>
                          <a:ea typeface="+mn-ea"/>
                          <a:cs typeface="Arial" panose="020B0604020202020204" pitchFamily="34" charset="0"/>
                        </a:rPr>
                        <a:t> clean aesthetic with lots of interactive features</a:t>
                      </a:r>
                    </a:p>
                    <a:p>
                      <a:pPr marL="180975" indent="-171450" algn="l" defTabSz="914400" rtl="0" eaLnBrk="1" latinLnBrk="0" hangingPunct="1">
                        <a:buFont typeface="Arial" panose="020B0604020202020204" pitchFamily="34" charset="0"/>
                        <a:buChar char="•"/>
                      </a:pPr>
                      <a:r>
                        <a:rPr lang="en-US" sz="1400" b="0" kern="1200" baseline="0" dirty="0" smtClean="0">
                          <a:solidFill>
                            <a:schemeClr val="dk1"/>
                          </a:solidFill>
                          <a:latin typeface="Arial" panose="020B0604020202020204" pitchFamily="34" charset="0"/>
                          <a:ea typeface="+mn-ea"/>
                          <a:cs typeface="Arial" panose="020B0604020202020204" pitchFamily="34" charset="0"/>
                        </a:rPr>
                        <a:t>Well-chosen default settings, but configurable. Lots of functionality out-of-the-box</a:t>
                      </a:r>
                      <a:endParaRPr lang="en-US" sz="1400" b="0" kern="1200" dirty="0" smtClean="0">
                        <a:solidFill>
                          <a:schemeClr val="dk1"/>
                        </a:solidFill>
                        <a:latin typeface="Arial" panose="020B0604020202020204" pitchFamily="34" charset="0"/>
                        <a:ea typeface="+mn-ea"/>
                        <a:cs typeface="Arial" panose="020B0604020202020204" pitchFamily="34" charset="0"/>
                      </a:endParaRPr>
                    </a:p>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Pure </a:t>
                      </a:r>
                      <a:r>
                        <a:rPr lang="en-US" sz="1400" b="0" kern="1200" dirty="0" err="1" smtClean="0">
                          <a:solidFill>
                            <a:schemeClr val="dk1"/>
                          </a:solidFill>
                          <a:latin typeface="Arial" panose="020B0604020202020204" pitchFamily="34" charset="0"/>
                          <a:ea typeface="+mn-ea"/>
                          <a:cs typeface="Arial" panose="020B0604020202020204" pitchFamily="34" charset="0"/>
                        </a:rPr>
                        <a:t>javascript</a:t>
                      </a:r>
                      <a:r>
                        <a:rPr lang="en-US" sz="1400" b="0" kern="1200" dirty="0" smtClean="0">
                          <a:solidFill>
                            <a:schemeClr val="dk1"/>
                          </a:solidFill>
                          <a:latin typeface="Arial" panose="020B0604020202020204" pitchFamily="34" charset="0"/>
                          <a:ea typeface="+mn-ea"/>
                          <a:cs typeface="Arial" panose="020B0604020202020204" pitchFamily="34" charset="0"/>
                        </a:rPr>
                        <a:t>, easy to deploy with just a few</a:t>
                      </a:r>
                      <a:r>
                        <a:rPr lang="en-US" sz="1400" b="0" kern="1200" baseline="0" dirty="0" smtClean="0">
                          <a:solidFill>
                            <a:schemeClr val="dk1"/>
                          </a:solidFill>
                          <a:latin typeface="Arial" panose="020B0604020202020204" pitchFamily="34" charset="0"/>
                          <a:ea typeface="+mn-ea"/>
                          <a:cs typeface="Arial" panose="020B0604020202020204" pitchFamily="34" charset="0"/>
                        </a:rPr>
                        <a:t> files</a:t>
                      </a:r>
                    </a:p>
                    <a:p>
                      <a:pPr marL="180975" indent="-171450" algn="l" defTabSz="914400" rtl="0" eaLnBrk="1" latinLnBrk="0" hangingPunct="1">
                        <a:buFont typeface="Arial" panose="020B0604020202020204" pitchFamily="34" charset="0"/>
                        <a:buChar char="•"/>
                      </a:pPr>
                      <a:r>
                        <a:rPr lang="en-US" sz="1400" b="0" kern="1200" baseline="0" dirty="0" smtClean="0">
                          <a:solidFill>
                            <a:schemeClr val="dk1"/>
                          </a:solidFill>
                          <a:latin typeface="Arial" panose="020B0604020202020204" pitchFamily="34" charset="0"/>
                          <a:ea typeface="+mn-ea"/>
                          <a:cs typeface="Arial" panose="020B0604020202020204" pitchFamily="34" charset="0"/>
                        </a:rPr>
                        <a:t>Data is passed as JSON objects</a:t>
                      </a:r>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1368568">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600" b="1" dirty="0" smtClean="0">
                          <a:solidFill>
                            <a:schemeClr val="bg2"/>
                          </a:solidFill>
                        </a:rPr>
                        <a:t>Data Manipulation</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4"/>
                    </a:solidFill>
                  </a:tcPr>
                </a:tc>
                <a:tc>
                  <a:txBody>
                    <a:bodyPr/>
                    <a:lstStyle/>
                    <a:p>
                      <a:pPr marL="171450" indent="-171450">
                        <a:buFont typeface="Arial"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0" indent="0" algn="l">
                        <a:buFont typeface="Arial" panose="020B0604020202020204" pitchFamily="34" charset="0"/>
                        <a:buNone/>
                      </a:pPr>
                      <a:r>
                        <a:rPr lang="en-US" sz="1400" b="0" baseline="0" dirty="0" smtClean="0"/>
                        <a:t>Python (Pandas) + Flask</a:t>
                      </a: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indent="0">
                        <a:buFont typeface="Arial" panose="020B0604020202020204" pitchFamily="34" charset="0"/>
                        <a:buNone/>
                      </a:pPr>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Able to use the full functionality</a:t>
                      </a:r>
                      <a:r>
                        <a:rPr lang="en-US" sz="1400" b="0" kern="1200" baseline="0" dirty="0" smtClean="0">
                          <a:solidFill>
                            <a:schemeClr val="dk1"/>
                          </a:solidFill>
                          <a:latin typeface="Arial" panose="020B0604020202020204" pitchFamily="34" charset="0"/>
                          <a:ea typeface="+mn-ea"/>
                          <a:cs typeface="Arial" panose="020B0604020202020204" pitchFamily="34" charset="0"/>
                        </a:rPr>
                        <a:t> of pandas to import, manipulate, and aggregate the source data</a:t>
                      </a:r>
                    </a:p>
                    <a:p>
                      <a:pPr marL="180975" indent="-171450" algn="l" defTabSz="914400" rtl="0" eaLnBrk="1" latinLnBrk="0" hangingPunct="1">
                        <a:buFont typeface="Arial" panose="020B0604020202020204" pitchFamily="34" charset="0"/>
                        <a:buChar char="•"/>
                      </a:pPr>
                      <a:r>
                        <a:rPr lang="en-US" sz="1400" b="0" kern="1200" baseline="0" dirty="0" smtClean="0">
                          <a:solidFill>
                            <a:schemeClr val="dk1"/>
                          </a:solidFill>
                          <a:latin typeface="Arial" panose="020B0604020202020204" pitchFamily="34" charset="0"/>
                          <a:ea typeface="+mn-ea"/>
                          <a:cs typeface="Arial" panose="020B0604020202020204" pitchFamily="34" charset="0"/>
                        </a:rPr>
                        <a:t>Flask acts as the gatekeeper (controller) for the application, intercepting </a:t>
                      </a:r>
                      <a:r>
                        <a:rPr lang="en-US" sz="1400" b="0" kern="1200" baseline="0" dirty="0" err="1" smtClean="0">
                          <a:solidFill>
                            <a:schemeClr val="dk1"/>
                          </a:solidFill>
                          <a:latin typeface="Arial" panose="020B0604020202020204" pitchFamily="34" charset="0"/>
                          <a:ea typeface="+mn-ea"/>
                          <a:cs typeface="Arial" panose="020B0604020202020204" pitchFamily="34" charset="0"/>
                        </a:rPr>
                        <a:t>urls</a:t>
                      </a:r>
                      <a:r>
                        <a:rPr lang="en-US" sz="1400" b="0" kern="1200" baseline="0" dirty="0" smtClean="0">
                          <a:solidFill>
                            <a:schemeClr val="dk1"/>
                          </a:solidFill>
                          <a:latin typeface="Arial" panose="020B0604020202020204" pitchFamily="34" charset="0"/>
                          <a:ea typeface="+mn-ea"/>
                          <a:cs typeface="Arial" panose="020B0604020202020204" pitchFamily="34" charset="0"/>
                        </a:rPr>
                        <a:t> and button clicks</a:t>
                      </a:r>
                    </a:p>
                    <a:p>
                      <a:pPr marL="180975" indent="-171450" algn="l" defTabSz="914400" rtl="0" eaLnBrk="1" latinLnBrk="0" hangingPunct="1">
                        <a:buFont typeface="Arial" panose="020B0604020202020204" pitchFamily="34" charset="0"/>
                        <a:buChar char="•"/>
                      </a:pPr>
                      <a:r>
                        <a:rPr lang="en-US" sz="1400" b="0" kern="1200" baseline="0" dirty="0" smtClean="0">
                          <a:solidFill>
                            <a:schemeClr val="dk1"/>
                          </a:solidFill>
                          <a:latin typeface="Arial" panose="020B0604020202020204" pitchFamily="34" charset="0"/>
                          <a:ea typeface="+mn-ea"/>
                          <a:cs typeface="Arial" panose="020B0604020202020204" pitchFamily="34" charset="0"/>
                        </a:rPr>
                        <a:t>Conditional logic can be written in Python instead of </a:t>
                      </a:r>
                      <a:r>
                        <a:rPr lang="en-US" sz="1400" b="0" kern="1200" baseline="0" dirty="0" err="1" smtClean="0">
                          <a:solidFill>
                            <a:schemeClr val="dk1"/>
                          </a:solidFill>
                          <a:latin typeface="Arial" panose="020B0604020202020204" pitchFamily="34" charset="0"/>
                          <a:ea typeface="+mn-ea"/>
                          <a:cs typeface="Arial" panose="020B0604020202020204" pitchFamily="34" charset="0"/>
                        </a:rPr>
                        <a:t>Javascript</a:t>
                      </a:r>
                      <a:r>
                        <a:rPr lang="en-US" sz="1400" b="0" kern="1200" baseline="0" dirty="0" smtClean="0">
                          <a:solidFill>
                            <a:schemeClr val="dk1"/>
                          </a:solidFill>
                          <a:latin typeface="Arial" panose="020B0604020202020204" pitchFamily="34" charset="0"/>
                          <a:ea typeface="+mn-ea"/>
                          <a:cs typeface="Arial" panose="020B0604020202020204" pitchFamily="34" charset="0"/>
                        </a:rPr>
                        <a:t>, which was a better fit for our skill set</a:t>
                      </a: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extLst>
                  <a:ext uri="{0D108BD9-81ED-4DB2-BD59-A6C34878D82A}">
                    <a16:rowId xmlns="" xmlns:a16="http://schemas.microsoft.com/office/drawing/2014/main" val="1026776849"/>
                  </a:ext>
                </a:extLst>
              </a:tr>
              <a:tr h="1587539">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bg2"/>
                          </a:solidFill>
                        </a:rPr>
                        <a:t>Hosting</a:t>
                      </a:r>
                      <a:endParaRPr lang="en-US" sz="1600" b="0" dirty="0" smtClean="0">
                        <a:solidFill>
                          <a:schemeClr val="bg2"/>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4"/>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baseline="0" dirty="0" err="1" smtClean="0"/>
                        <a:t>PythonAnywhere</a:t>
                      </a:r>
                      <a:endParaRPr lang="en-US" sz="1400" b="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Configuring</a:t>
                      </a:r>
                      <a:r>
                        <a:rPr lang="en-US" sz="1400" b="0" kern="1200" baseline="0" dirty="0" smtClean="0">
                          <a:solidFill>
                            <a:schemeClr val="dk1"/>
                          </a:solidFill>
                          <a:latin typeface="Arial" panose="020B0604020202020204" pitchFamily="34" charset="0"/>
                          <a:ea typeface="+mn-ea"/>
                          <a:cs typeface="Arial" panose="020B0604020202020204" pitchFamily="34" charset="0"/>
                        </a:rPr>
                        <a:t> AWS instances proved too time-consuming</a:t>
                      </a:r>
                    </a:p>
                    <a:p>
                      <a:pPr marL="180975" indent="-171450" algn="l" defTabSz="914400" rtl="0" eaLnBrk="1" latinLnBrk="0" hangingPunct="1">
                        <a:buFont typeface="Arial" panose="020B0604020202020204" pitchFamily="34" charset="0"/>
                        <a:buChar char="•"/>
                      </a:pPr>
                      <a:r>
                        <a:rPr lang="en-US" sz="1400" b="0" kern="1200" baseline="0" dirty="0" err="1" smtClean="0">
                          <a:solidFill>
                            <a:schemeClr val="dk1"/>
                          </a:solidFill>
                          <a:latin typeface="Arial" panose="020B0604020202020204" pitchFamily="34" charset="0"/>
                          <a:ea typeface="+mn-ea"/>
                          <a:cs typeface="Arial" panose="020B0604020202020204" pitchFamily="34" charset="0"/>
                        </a:rPr>
                        <a:t>PythonAnywhere</a:t>
                      </a:r>
                      <a:r>
                        <a:rPr lang="en-US" sz="1400" b="0" kern="1200" baseline="0" dirty="0" smtClean="0">
                          <a:solidFill>
                            <a:schemeClr val="dk1"/>
                          </a:solidFill>
                          <a:latin typeface="Arial" panose="020B0604020202020204" pitchFamily="34" charset="0"/>
                          <a:ea typeface="+mn-ea"/>
                          <a:cs typeface="Arial" panose="020B0604020202020204" pitchFamily="34" charset="0"/>
                        </a:rPr>
                        <a:t> has a very easy setup for Python/Flask. Incorporating </a:t>
                      </a:r>
                      <a:r>
                        <a:rPr lang="en-US" sz="1400" b="0" kern="1200" baseline="0" dirty="0" err="1" smtClean="0">
                          <a:solidFill>
                            <a:schemeClr val="dk1"/>
                          </a:solidFill>
                          <a:latin typeface="Arial" panose="020B0604020202020204" pitchFamily="34" charset="0"/>
                          <a:ea typeface="+mn-ea"/>
                          <a:cs typeface="Arial" panose="020B0604020202020204" pitchFamily="34" charset="0"/>
                        </a:rPr>
                        <a:t>Highcharts</a:t>
                      </a:r>
                      <a:r>
                        <a:rPr lang="en-US" sz="1400" b="0" kern="1200" baseline="0" dirty="0" smtClean="0">
                          <a:solidFill>
                            <a:schemeClr val="dk1"/>
                          </a:solidFill>
                          <a:latin typeface="Arial" panose="020B0604020202020204" pitchFamily="34" charset="0"/>
                          <a:ea typeface="+mn-ea"/>
                          <a:cs typeface="Arial" panose="020B0604020202020204" pitchFamily="34" charset="0"/>
                        </a:rPr>
                        <a:t> just meant importing some </a:t>
                      </a:r>
                      <a:r>
                        <a:rPr lang="en-US" sz="1400" b="0" kern="1200" baseline="0" dirty="0" err="1" smtClean="0">
                          <a:solidFill>
                            <a:schemeClr val="dk1"/>
                          </a:solidFill>
                          <a:latin typeface="Arial" panose="020B0604020202020204" pitchFamily="34" charset="0"/>
                          <a:ea typeface="+mn-ea"/>
                          <a:cs typeface="Arial" panose="020B0604020202020204" pitchFamily="34" charset="0"/>
                        </a:rPr>
                        <a:t>javascript</a:t>
                      </a:r>
                      <a:r>
                        <a:rPr lang="en-US" sz="1400" b="0" kern="1200" baseline="0" dirty="0" smtClean="0">
                          <a:solidFill>
                            <a:schemeClr val="dk1"/>
                          </a:solidFill>
                          <a:latin typeface="Arial" panose="020B0604020202020204" pitchFamily="34" charset="0"/>
                          <a:ea typeface="+mn-ea"/>
                          <a:cs typeface="Arial" panose="020B0604020202020204" pitchFamily="34" charset="0"/>
                        </a:rPr>
                        <a:t> files.</a:t>
                      </a:r>
                      <a:endParaRPr lang="en-US" sz="14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453221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User Discovery and Testing played an important role in shaping our end product</a:t>
            </a:r>
            <a:endParaRPr lang="en-US" b="1" dirty="0"/>
          </a:p>
        </p:txBody>
      </p:sp>
      <p:sp>
        <p:nvSpPr>
          <p:cNvPr id="4" name="Rectangle 3"/>
          <p:cNvSpPr/>
          <p:nvPr/>
        </p:nvSpPr>
        <p:spPr>
          <a:xfrm>
            <a:off x="7467600" y="76200"/>
            <a:ext cx="1594104" cy="304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UX Testing</a:t>
            </a:r>
            <a:endParaRPr lang="en-US" sz="1200" b="1" dirty="0"/>
          </a:p>
        </p:txBody>
      </p:sp>
      <p:pic>
        <p:nvPicPr>
          <p:cNvPr id="6" name="Picture 18" descr=" abstract user icon 1 by Tre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806" y="121920"/>
            <a:ext cx="213024" cy="2130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p:cNvGraphicFramePr>
            <a:graphicFrameLocks noGrp="1"/>
          </p:cNvGraphicFramePr>
          <p:nvPr>
            <p:extLst>
              <p:ext uri="{D42A27DB-BD31-4B8C-83A1-F6EECF244321}">
                <p14:modId xmlns:p14="http://schemas.microsoft.com/office/powerpoint/2010/main" val="2021879868"/>
              </p:ext>
            </p:extLst>
          </p:nvPr>
        </p:nvGraphicFramePr>
        <p:xfrm>
          <a:off x="381000" y="1188720"/>
          <a:ext cx="8305799" cy="4846320"/>
        </p:xfrm>
        <a:graphic>
          <a:graphicData uri="http://schemas.openxmlformats.org/drawingml/2006/table">
            <a:tbl>
              <a:tblPr firstRow="1" bandRow="1">
                <a:tableStyleId>{5C22544A-7EE6-4342-B048-85BDC9FD1C3A}</a:tableStyleId>
              </a:tblPr>
              <a:tblGrid>
                <a:gridCol w="1371600"/>
                <a:gridCol w="3810000"/>
                <a:gridCol w="3124199"/>
              </a:tblGrid>
              <a:tr h="228600">
                <a:tc>
                  <a:txBody>
                    <a:bodyPr/>
                    <a:lstStyle/>
                    <a:p>
                      <a:pPr algn="ctr"/>
                      <a:r>
                        <a:rPr lang="en-US" sz="1400" dirty="0" smtClean="0">
                          <a:solidFill>
                            <a:schemeClr val="tx1"/>
                          </a:solidFill>
                        </a:rPr>
                        <a:t>Product</a:t>
                      </a:r>
                      <a:endParaRPr lang="en-US" sz="14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400" dirty="0" smtClean="0">
                          <a:solidFill>
                            <a:schemeClr val="tx1"/>
                          </a:solidFill>
                        </a:rPr>
                        <a:t>Discovery</a:t>
                      </a:r>
                      <a:endParaRPr lang="en-US" sz="14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400" dirty="0" smtClean="0">
                          <a:solidFill>
                            <a:schemeClr val="tx1"/>
                          </a:solidFill>
                        </a:rPr>
                        <a:t>User Testing</a:t>
                      </a:r>
                      <a:endParaRPr lang="en-US" sz="14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r>
              <a:tr h="152400">
                <a:tc>
                  <a:txBody>
                    <a:bodyPr/>
                    <a:lstStyle/>
                    <a:p>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b="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r>
              <a:tr h="1066800">
                <a:tc>
                  <a:txBody>
                    <a:bodyPr/>
                    <a:lstStyle/>
                    <a:p>
                      <a:r>
                        <a:rPr lang="en-US" sz="1400" b="1" dirty="0" smtClean="0">
                          <a:solidFill>
                            <a:schemeClr val="bg2"/>
                          </a:solidFill>
                        </a:rPr>
                        <a:t>Jobs</a:t>
                      </a:r>
                      <a:r>
                        <a:rPr lang="en-US" sz="1400" b="1" baseline="0" dirty="0" smtClean="0">
                          <a:solidFill>
                            <a:schemeClr val="bg2"/>
                          </a:solidFill>
                        </a:rPr>
                        <a:t> </a:t>
                      </a:r>
                    </a:p>
                    <a:p>
                      <a:r>
                        <a:rPr lang="en-US" sz="1400" b="1" baseline="0" dirty="0" smtClean="0">
                          <a:solidFill>
                            <a:schemeClr val="bg2"/>
                          </a:solidFill>
                        </a:rPr>
                        <a:t>Explorer</a:t>
                      </a:r>
                      <a:endParaRPr lang="en-US" sz="1400" b="1" dirty="0">
                        <a:solidFill>
                          <a:schemeClr val="bg2"/>
                        </a:solidFill>
                      </a:endParaRPr>
                    </a:p>
                  </a:txBody>
                  <a:tcPr anchor="ct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solidFill>
                  </a:tcPr>
                </a:tc>
                <a:tc>
                  <a:txBody>
                    <a:bodyPr/>
                    <a:lstStyle/>
                    <a:p>
                      <a:r>
                        <a:rPr lang="en-US" sz="1200" b="1" dirty="0" smtClean="0">
                          <a:solidFill>
                            <a:schemeClr val="tx1"/>
                          </a:solidFill>
                        </a:rPr>
                        <a:t>Observation /</a:t>
                      </a:r>
                      <a:r>
                        <a:rPr lang="en-US" sz="1200" b="1" baseline="0" dirty="0" smtClean="0">
                          <a:solidFill>
                            <a:schemeClr val="tx1"/>
                          </a:solidFill>
                        </a:rPr>
                        <a:t> Analysis:</a:t>
                      </a:r>
                    </a:p>
                    <a:p>
                      <a:pPr marL="285750" indent="-171450">
                        <a:buFont typeface="Arial" panose="020B0604020202020204" pitchFamily="34" charset="0"/>
                        <a:buChar char="•"/>
                      </a:pPr>
                      <a:r>
                        <a:rPr lang="en-US" sz="1200" baseline="0" dirty="0" smtClean="0">
                          <a:solidFill>
                            <a:schemeClr val="tx1"/>
                          </a:solidFill>
                        </a:rPr>
                        <a:t>Regional newspapers (e.g., Journal News of NY, Sun Sentinel of Florida)</a:t>
                      </a:r>
                    </a:p>
                    <a:p>
                      <a:pPr marL="285750" indent="-171450">
                        <a:buFont typeface="Arial" panose="020B0604020202020204" pitchFamily="34" charset="0"/>
                        <a:buChar char="•"/>
                      </a:pPr>
                      <a:r>
                        <a:rPr lang="en-US" sz="1200" baseline="0" dirty="0" smtClean="0">
                          <a:solidFill>
                            <a:schemeClr val="tx1"/>
                          </a:solidFill>
                        </a:rPr>
                        <a:t>National publications (e.g., </a:t>
                      </a:r>
                      <a:r>
                        <a:rPr lang="en-US" sz="1200" baseline="0" dirty="0" err="1" smtClean="0">
                          <a:solidFill>
                            <a:schemeClr val="tx1"/>
                          </a:solidFill>
                        </a:rPr>
                        <a:t>MarketWatch</a:t>
                      </a:r>
                      <a:r>
                        <a:rPr lang="en-US" sz="1200" baseline="0" dirty="0" smtClean="0">
                          <a:solidFill>
                            <a:schemeClr val="tx1"/>
                          </a:solidFill>
                        </a:rPr>
                        <a:t>, NPR, and Wall Street Journal)</a:t>
                      </a:r>
                    </a:p>
                    <a:p>
                      <a:pPr marL="285750" indent="-171450">
                        <a:buFont typeface="Arial" panose="020B0604020202020204" pitchFamily="34" charset="0"/>
                        <a:buChar char="•"/>
                      </a:pPr>
                      <a:endParaRPr lang="en-US" sz="1200" baseline="0" dirty="0" smtClean="0">
                        <a:solidFill>
                          <a:schemeClr val="tx1"/>
                        </a:solidFill>
                      </a:endParaRPr>
                    </a:p>
                    <a:p>
                      <a:pPr marL="0" indent="0">
                        <a:buFont typeface="Arial" panose="020B0604020202020204" pitchFamily="34" charset="0"/>
                        <a:buNone/>
                      </a:pPr>
                      <a:r>
                        <a:rPr lang="en-US" sz="1200" b="1" dirty="0" smtClean="0"/>
                        <a:t>Key Learnings</a:t>
                      </a:r>
                    </a:p>
                    <a:p>
                      <a:pPr marL="171450" indent="-171450">
                        <a:buFont typeface="Arial" panose="020B0604020202020204" pitchFamily="34" charset="0"/>
                        <a:buChar char="•"/>
                      </a:pPr>
                      <a:r>
                        <a:rPr lang="en-US" sz="1200" b="0" dirty="0" smtClean="0"/>
                        <a:t>Articles typically aim to connect the overall jobs</a:t>
                      </a:r>
                      <a:r>
                        <a:rPr lang="en-US" sz="1200" b="0" baseline="0" dirty="0" smtClean="0"/>
                        <a:t> number with a breakdown of its key drivers (i.e., by sector, industry, region)</a:t>
                      </a:r>
                      <a:endParaRPr lang="en-US" sz="1200" b="0" dirty="0" smtClean="0"/>
                    </a:p>
                    <a:p>
                      <a:pPr marL="171450" indent="-171450">
                        <a:buFont typeface="Arial" panose="020B0604020202020204" pitchFamily="34" charset="0"/>
                        <a:buChar char="•"/>
                      </a:pPr>
                      <a:r>
                        <a:rPr lang="en-US" sz="1200" b="0" dirty="0" smtClean="0"/>
                        <a:t>The particular data cut that a publication is interested</a:t>
                      </a:r>
                      <a:r>
                        <a:rPr lang="en-US" sz="1200" b="0" baseline="0" dirty="0" smtClean="0"/>
                        <a:t> in will vary (e.g., region / state cut for local papers</a:t>
                      </a:r>
                      <a:r>
                        <a:rPr lang="en-US" sz="1200" b="0" baseline="0" dirty="0" smtClean="0"/>
                        <a:t>)</a:t>
                      </a:r>
                      <a:endParaRPr lang="en-US" sz="1200" b="0" dirty="0" smtClean="0"/>
                    </a:p>
                  </a:txBody>
                  <a:tcPr>
                    <a:lnT w="12700" cap="flat" cmpd="sng" algn="ctr">
                      <a:no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0" indent="0">
                        <a:buNone/>
                      </a:pPr>
                      <a:r>
                        <a:rPr lang="en-US" sz="1200" b="1" dirty="0" smtClean="0"/>
                        <a:t>Users Personas</a:t>
                      </a:r>
                    </a:p>
                    <a:p>
                      <a:pPr marL="171450" indent="-171450">
                        <a:buFont typeface="Arial" panose="020B0604020202020204" pitchFamily="34" charset="0"/>
                        <a:buChar char="•"/>
                      </a:pPr>
                      <a:r>
                        <a:rPr lang="en-US" sz="1200" b="0" baseline="0" dirty="0" smtClean="0"/>
                        <a:t>Strategy / Financial Analyst </a:t>
                      </a:r>
                    </a:p>
                    <a:p>
                      <a:pPr marL="171450" indent="-171450">
                        <a:buFont typeface="Arial" panose="020B0604020202020204" pitchFamily="34" charset="0"/>
                        <a:buChar char="•"/>
                      </a:pPr>
                      <a:r>
                        <a:rPr lang="en-US" sz="1200" b="0" baseline="0" dirty="0" smtClean="0"/>
                        <a:t>PhD Student</a:t>
                      </a:r>
                      <a:endParaRPr lang="en-US" sz="1200" b="0" dirty="0" smtClean="0"/>
                    </a:p>
                    <a:p>
                      <a:pPr marL="0" indent="0">
                        <a:buFont typeface="Arial" panose="020B0604020202020204" pitchFamily="34" charset="0"/>
                        <a:buNone/>
                      </a:pPr>
                      <a:endParaRPr lang="en-US" sz="1200" b="1" dirty="0" smtClean="0"/>
                    </a:p>
                    <a:p>
                      <a:pPr marL="0" indent="0">
                        <a:buFont typeface="Arial" panose="020B0604020202020204" pitchFamily="34" charset="0"/>
                        <a:buNone/>
                      </a:pPr>
                      <a:endParaRPr lang="en-US" sz="1200" b="1" dirty="0" smtClean="0"/>
                    </a:p>
                    <a:p>
                      <a:pPr marL="0" indent="0">
                        <a:buFont typeface="Arial" panose="020B0604020202020204" pitchFamily="34" charset="0"/>
                        <a:buNone/>
                      </a:pPr>
                      <a:endParaRPr lang="en-US" sz="1200" b="1" dirty="0" smtClean="0"/>
                    </a:p>
                    <a:p>
                      <a:pPr marL="0" indent="0">
                        <a:buFont typeface="Arial" panose="020B0604020202020204" pitchFamily="34" charset="0"/>
                        <a:buNone/>
                      </a:pPr>
                      <a:r>
                        <a:rPr lang="en-US" sz="1200" b="1" dirty="0" smtClean="0"/>
                        <a:t>Key Learnings</a:t>
                      </a:r>
                    </a:p>
                    <a:p>
                      <a:pPr marL="171450" indent="-171450">
                        <a:buFont typeface="Arial" panose="020B0604020202020204" pitchFamily="34" charset="0"/>
                        <a:buChar char="•"/>
                      </a:pPr>
                      <a:r>
                        <a:rPr lang="en-US" sz="1200" b="0" dirty="0" smtClean="0"/>
                        <a:t>Overview graph is not immediately noticed</a:t>
                      </a:r>
                    </a:p>
                    <a:p>
                      <a:pPr marL="171450" indent="-171450">
                        <a:buFont typeface="Arial" panose="020B0604020202020204" pitchFamily="34" charset="0"/>
                        <a:buChar char="•"/>
                      </a:pPr>
                      <a:r>
                        <a:rPr lang="en-US" sz="1200" b="0" dirty="0" smtClean="0"/>
                        <a:t>Alignment</a:t>
                      </a:r>
                      <a:r>
                        <a:rPr lang="en-US" sz="1200" b="0" baseline="0" dirty="0" smtClean="0"/>
                        <a:t> of dates on x-axis with the tooltip is off and makes it difficult to interpret the data accurately</a:t>
                      </a:r>
                      <a:endParaRPr lang="en-US" sz="1200" b="0" dirty="0" smtClean="0"/>
                    </a:p>
                  </a:txBody>
                  <a:tcPr>
                    <a:lnT w="12700" cap="flat" cmpd="sng" algn="ctr">
                      <a:no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762000">
                <a:tc>
                  <a:txBody>
                    <a:bodyPr/>
                    <a:lstStyle/>
                    <a:p>
                      <a:r>
                        <a:rPr lang="en-US" sz="1400" b="1" dirty="0" smtClean="0">
                          <a:solidFill>
                            <a:schemeClr val="bg2"/>
                          </a:solidFill>
                        </a:rPr>
                        <a:t>BLS Comparison</a:t>
                      </a:r>
                      <a:endParaRPr lang="en-US" sz="1400" b="1" dirty="0">
                        <a:solidFill>
                          <a:schemeClr val="bg2"/>
                        </a:solidFill>
                      </a:endParaRPr>
                    </a:p>
                  </a:txBody>
                  <a:tcPr anchor="ctr">
                    <a:lnT w="12700" cap="flat" cmpd="sng" algn="ctr">
                      <a:solidFill>
                        <a:schemeClr val="bg2">
                          <a:lumMod val="85000"/>
                        </a:schemeClr>
                      </a:solidFill>
                      <a:prstDash val="dash"/>
                      <a:round/>
                      <a:headEnd type="none" w="med" len="med"/>
                      <a:tailEnd type="none" w="med" len="med"/>
                    </a:lnT>
                    <a:solidFill>
                      <a:schemeClr val="accent2"/>
                    </a:solidFill>
                  </a:tcPr>
                </a:tc>
                <a:tc>
                  <a:txBody>
                    <a:bodyPr/>
                    <a:lstStyle/>
                    <a:p>
                      <a:pPr marL="0" indent="0">
                        <a:buNone/>
                      </a:pPr>
                      <a:r>
                        <a:rPr lang="en-US" sz="1200" b="1" dirty="0" smtClean="0"/>
                        <a:t>Users Personas</a:t>
                      </a:r>
                    </a:p>
                    <a:p>
                      <a:pPr marL="171450" indent="-171450">
                        <a:buFont typeface="Arial" panose="020B0604020202020204" pitchFamily="34" charset="0"/>
                        <a:buChar char="•"/>
                      </a:pPr>
                      <a:r>
                        <a:rPr lang="en-US" sz="1200" b="0" dirty="0" smtClean="0"/>
                        <a:t>US Economist</a:t>
                      </a:r>
                    </a:p>
                    <a:p>
                      <a:pPr marL="171450" indent="-171450">
                        <a:buFont typeface="Arial" panose="020B0604020202020204" pitchFamily="34" charset="0"/>
                        <a:buChar char="•"/>
                      </a:pPr>
                      <a:r>
                        <a:rPr lang="en-US" sz="1200" b="0" dirty="0" smtClean="0"/>
                        <a:t>Global Macro Strategist</a:t>
                      </a:r>
                    </a:p>
                    <a:p>
                      <a:pPr marL="171450" indent="-171450">
                        <a:buFont typeface="Arial" panose="020B0604020202020204" pitchFamily="34" charset="0"/>
                        <a:buChar char="•"/>
                      </a:pPr>
                      <a:r>
                        <a:rPr lang="en-US" sz="1200" b="0" dirty="0" smtClean="0"/>
                        <a:t>Interest Rate Strategist</a:t>
                      </a:r>
                    </a:p>
                    <a:p>
                      <a:pPr marL="171450" indent="-171450">
                        <a:buFont typeface="Arial" panose="020B0604020202020204" pitchFamily="34" charset="0"/>
                        <a:buChar char="•"/>
                      </a:pPr>
                      <a:endParaRPr lang="en-US" sz="1200" b="0" dirty="0" smtClean="0"/>
                    </a:p>
                    <a:p>
                      <a:pPr marL="0" indent="0">
                        <a:buFont typeface="Arial" panose="020B0604020202020204" pitchFamily="34" charset="0"/>
                        <a:buNone/>
                      </a:pPr>
                      <a:r>
                        <a:rPr lang="en-US" sz="1200" b="1" dirty="0" smtClean="0"/>
                        <a:t>Key Learnings</a:t>
                      </a:r>
                    </a:p>
                    <a:p>
                      <a:pPr marL="171450" indent="-171450">
                        <a:buFont typeface="Arial" panose="020B0604020202020204" pitchFamily="34" charset="0"/>
                        <a:buChar char="•"/>
                      </a:pPr>
                      <a:r>
                        <a:rPr lang="en-US" sz="1200" b="0" dirty="0" smtClean="0"/>
                        <a:t>Main use of ADP is to predict the BLS payrolls estimate</a:t>
                      </a:r>
                    </a:p>
                    <a:p>
                      <a:pPr marL="171450" indent="-171450">
                        <a:buFont typeface="Arial" panose="020B0604020202020204" pitchFamily="34" charset="0"/>
                        <a:buChar char="•"/>
                      </a:pPr>
                      <a:r>
                        <a:rPr lang="en-US" sz="1200" b="0" dirty="0" smtClean="0"/>
                        <a:t>Useful to know how the difference between the ADP and BLS estimates changes over time</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0" indent="0">
                        <a:buNone/>
                      </a:pPr>
                      <a:r>
                        <a:rPr lang="en-US" sz="1200" b="1" dirty="0" smtClean="0"/>
                        <a:t>Users Personas</a:t>
                      </a:r>
                    </a:p>
                    <a:p>
                      <a:pPr marL="171450" indent="-171450">
                        <a:buFont typeface="Arial" panose="020B0604020202020204" pitchFamily="34" charset="0"/>
                        <a:buChar char="•"/>
                      </a:pPr>
                      <a:r>
                        <a:rPr lang="en-US" sz="1200" b="0" dirty="0" smtClean="0"/>
                        <a:t>Global Macro Strategist</a:t>
                      </a:r>
                    </a:p>
                    <a:p>
                      <a:pPr marL="171450" indent="-171450">
                        <a:buFont typeface="Arial" panose="020B0604020202020204" pitchFamily="34" charset="0"/>
                        <a:buChar char="•"/>
                      </a:pPr>
                      <a:endParaRPr lang="en-US" sz="1200" b="0" dirty="0" smtClean="0"/>
                    </a:p>
                    <a:p>
                      <a:pPr marL="0" indent="0">
                        <a:buFont typeface="Arial" panose="020B0604020202020204" pitchFamily="34" charset="0"/>
                        <a:buNone/>
                      </a:pPr>
                      <a:endParaRPr lang="en-US" sz="1200" b="1" dirty="0" smtClean="0"/>
                    </a:p>
                    <a:p>
                      <a:pPr marL="0" indent="0">
                        <a:buFont typeface="Arial" panose="020B0604020202020204" pitchFamily="34" charset="0"/>
                        <a:buNone/>
                      </a:pPr>
                      <a:endParaRPr lang="en-US" sz="1200" b="1" dirty="0" smtClean="0"/>
                    </a:p>
                    <a:p>
                      <a:pPr marL="0" indent="0">
                        <a:buFont typeface="Arial" panose="020B0604020202020204" pitchFamily="34" charset="0"/>
                        <a:buNone/>
                      </a:pPr>
                      <a:r>
                        <a:rPr lang="en-US" sz="1200" b="1" dirty="0" smtClean="0"/>
                        <a:t>Key Learnings</a:t>
                      </a:r>
                    </a:p>
                    <a:p>
                      <a:pPr marL="171450" indent="-171450">
                        <a:buFont typeface="Arial" panose="020B0604020202020204" pitchFamily="34" charset="0"/>
                        <a:buChar char="•"/>
                      </a:pPr>
                      <a:r>
                        <a:rPr lang="en-US" sz="1200" b="0" dirty="0" smtClean="0"/>
                        <a:t>The visualization comparing the difference between the ADP and BLS payroll estimates by month was deemed most useful</a:t>
                      </a:r>
                      <a:r>
                        <a:rPr lang="en-US" sz="1200" b="0" dirty="0" smtClean="0"/>
                        <a:t>.</a:t>
                      </a:r>
                      <a:endParaRPr lang="en-US" sz="1200" b="0" dirty="0" smtClean="0"/>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bl>
          </a:graphicData>
        </a:graphic>
      </p:graphicFrame>
      <p:sp>
        <p:nvSpPr>
          <p:cNvPr id="3" name="Rectangle 2"/>
          <p:cNvSpPr/>
          <p:nvPr/>
        </p:nvSpPr>
        <p:spPr>
          <a:xfrm>
            <a:off x="1066800" y="6172200"/>
            <a:ext cx="73914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If we were to continue, we would spend more time soliciting</a:t>
            </a:r>
          </a:p>
          <a:p>
            <a:pPr algn="ctr"/>
            <a:r>
              <a:rPr lang="en-US" dirty="0" smtClean="0"/>
              <a:t> interviews from business journalists who were hard to track down</a:t>
            </a:r>
            <a:endParaRPr lang="en-US" dirty="0"/>
          </a:p>
        </p:txBody>
      </p:sp>
    </p:spTree>
    <p:extLst>
      <p:ext uri="{BB962C8B-B14F-4D97-AF65-F5344CB8AC3E}">
        <p14:creationId xmlns:p14="http://schemas.microsoft.com/office/powerpoint/2010/main" val="3876118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13" y="305522"/>
            <a:ext cx="8229600" cy="761278"/>
          </a:xfrm>
        </p:spPr>
        <p:txBody>
          <a:bodyPr/>
          <a:lstStyle/>
          <a:p>
            <a:r>
              <a:rPr lang="en-US" b="1" dirty="0"/>
              <a:t>Testing uncovered a </a:t>
            </a:r>
            <a:r>
              <a:rPr lang="en-US" b="1" dirty="0" smtClean="0"/>
              <a:t>number changes (I)</a:t>
            </a:r>
            <a:br>
              <a:rPr lang="en-US" b="1" dirty="0" smtClean="0"/>
            </a:br>
            <a:r>
              <a:rPr lang="en-US" sz="2000" dirty="0" smtClean="0"/>
              <a:t>Jobs Explorer </a:t>
            </a:r>
            <a:r>
              <a:rPr lang="en-US" sz="2000" dirty="0" err="1" smtClean="0"/>
              <a:t>MoSCoW</a:t>
            </a:r>
            <a:r>
              <a:rPr lang="en-US" sz="2000" dirty="0" smtClean="0"/>
              <a:t> prioritization</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110086443"/>
              </p:ext>
            </p:extLst>
          </p:nvPr>
        </p:nvGraphicFramePr>
        <p:xfrm>
          <a:off x="304800" y="1219200"/>
          <a:ext cx="8610603" cy="5593080"/>
        </p:xfrm>
        <a:graphic>
          <a:graphicData uri="http://schemas.openxmlformats.org/drawingml/2006/table">
            <a:tbl>
              <a:tblPr firstRow="1" bandRow="1">
                <a:tableStyleId>{5C22544A-7EE6-4342-B048-85BDC9FD1C3A}</a:tableStyleId>
              </a:tblPr>
              <a:tblGrid>
                <a:gridCol w="1219200">
                  <a:extLst>
                    <a:ext uri="{9D8B030D-6E8A-4147-A177-3AD203B41FA5}">
                      <a16:colId xmlns="" xmlns:a16="http://schemas.microsoft.com/office/drawing/2014/main" val="20000"/>
                    </a:ext>
                  </a:extLst>
                </a:gridCol>
                <a:gridCol w="76200"/>
                <a:gridCol w="2743200">
                  <a:extLst>
                    <a:ext uri="{9D8B030D-6E8A-4147-A177-3AD203B41FA5}">
                      <a16:colId xmlns="" xmlns:a16="http://schemas.microsoft.com/office/drawing/2014/main" val="20001"/>
                    </a:ext>
                  </a:extLst>
                </a:gridCol>
                <a:gridCol w="228600"/>
                <a:gridCol w="3200400"/>
                <a:gridCol w="228600"/>
                <a:gridCol w="914403"/>
              </a:tblGrid>
              <a:tr h="259575">
                <a:tc>
                  <a:txBody>
                    <a:bodyPr/>
                    <a:lstStyle/>
                    <a:p>
                      <a:pPr algn="ctr"/>
                      <a:r>
                        <a:rPr lang="en-US" sz="1200" b="1" dirty="0" smtClean="0">
                          <a:solidFill>
                            <a:schemeClr val="tx1"/>
                          </a:solidFill>
                        </a:rPr>
                        <a:t>Priority</a:t>
                      </a:r>
                      <a:endParaRPr lang="en-US" sz="1200" b="1" dirty="0">
                        <a:solidFill>
                          <a:schemeClr val="tx1"/>
                        </a:solidFill>
                      </a:endParaRPr>
                    </a:p>
                  </a:txBody>
                  <a:tcPr anchor="b">
                    <a:lnB w="12700" cap="flat" cmpd="sng" algn="ctr">
                      <a:solidFill>
                        <a:schemeClr val="accent1"/>
                      </a:solidFill>
                      <a:prstDash val="solid"/>
                      <a:round/>
                      <a:headEnd type="none" w="med" len="med"/>
                      <a:tailEnd type="none" w="med" len="med"/>
                    </a:lnB>
                    <a:noFill/>
                  </a:tcPr>
                </a:tc>
                <a:tc>
                  <a:txBody>
                    <a:bodyPr/>
                    <a:lstStyle/>
                    <a:p>
                      <a:pPr algn="ctr"/>
                      <a:endParaRPr lang="en-US" sz="1200" b="1" dirty="0">
                        <a:solidFill>
                          <a:schemeClr val="tx1"/>
                        </a:solidFill>
                      </a:endParaRPr>
                    </a:p>
                  </a:txBody>
                  <a:tcPr marL="18288" marR="18288" anchor="b">
                    <a:lnB w="28575" cap="flat" cmpd="sng" algn="ctr">
                      <a:solidFill>
                        <a:schemeClr val="bg2"/>
                      </a:solidFill>
                      <a:prstDash val="solid"/>
                      <a:round/>
                      <a:headEnd type="none" w="med" len="med"/>
                      <a:tailEnd type="none" w="med" len="med"/>
                    </a:lnB>
                    <a:noFill/>
                  </a:tcPr>
                </a:tc>
                <a:tc>
                  <a:txBody>
                    <a:bodyPr/>
                    <a:lstStyle/>
                    <a:p>
                      <a:pPr algn="ctr"/>
                      <a:r>
                        <a:rPr lang="en-US" sz="1200" b="1" dirty="0" smtClean="0">
                          <a:solidFill>
                            <a:schemeClr val="tx1"/>
                          </a:solidFill>
                        </a:rPr>
                        <a:t>Issue</a:t>
                      </a:r>
                      <a:endParaRPr lang="en-US" sz="1200" b="1" dirty="0">
                        <a:solidFill>
                          <a:schemeClr val="tx1"/>
                        </a:solidFill>
                      </a:endParaRPr>
                    </a:p>
                  </a:txBody>
                  <a:tcPr anchor="b">
                    <a:lnR w="12700" cmpd="sng">
                      <a:noFill/>
                    </a:lnR>
                    <a:lnB w="12700" cap="flat" cmpd="sng" algn="ctr">
                      <a:solidFill>
                        <a:schemeClr val="accent1"/>
                      </a:solidFill>
                      <a:prstDash val="solid"/>
                      <a:round/>
                      <a:headEnd type="none" w="med" len="med"/>
                      <a:tailEnd type="none" w="med" len="med"/>
                    </a:lnB>
                    <a:noFill/>
                  </a:tcPr>
                </a:tc>
                <a:tc>
                  <a:txBody>
                    <a:bodyPr/>
                    <a:lstStyle/>
                    <a:p>
                      <a:pPr algn="ctr"/>
                      <a:endParaRPr lang="en-US" sz="1200" b="1" dirty="0">
                        <a:solidFill>
                          <a:schemeClr val="tx1"/>
                        </a:solidFill>
                      </a:endParaRPr>
                    </a:p>
                  </a:txBody>
                  <a:tcPr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smtClean="0">
                          <a:solidFill>
                            <a:schemeClr val="tx1"/>
                          </a:solidFill>
                        </a:rPr>
                        <a:t>Potential</a:t>
                      </a:r>
                      <a:r>
                        <a:rPr lang="en-US" sz="1200" b="1" baseline="0" dirty="0" smtClean="0">
                          <a:solidFill>
                            <a:schemeClr val="tx1"/>
                          </a:solidFill>
                        </a:rPr>
                        <a:t> Solutions</a:t>
                      </a:r>
                      <a:endParaRPr lang="en-US" sz="1200" b="1" dirty="0">
                        <a:solidFill>
                          <a:schemeClr val="tx1"/>
                        </a:solidFill>
                      </a:endParaRPr>
                    </a:p>
                  </a:txBody>
                  <a:tcPr anchor="b">
                    <a:lnL w="12700" cmpd="sng">
                      <a:noFill/>
                    </a:lnL>
                    <a:lnR w="12700" cmpd="sng">
                      <a:noFill/>
                    </a:lnR>
                    <a:lnB w="12700" cap="flat" cmpd="sng" algn="ctr">
                      <a:solidFill>
                        <a:schemeClr val="accent1"/>
                      </a:solidFill>
                      <a:prstDash val="solid"/>
                      <a:round/>
                      <a:headEnd type="none" w="med" len="med"/>
                      <a:tailEnd type="none" w="med" len="med"/>
                    </a:lnB>
                    <a:noFill/>
                  </a:tcPr>
                </a:tc>
                <a:tc>
                  <a:txBody>
                    <a:bodyPr/>
                    <a:lstStyle/>
                    <a:p>
                      <a:pPr algn="ctr"/>
                      <a:endParaRPr lang="en-US" sz="1200" b="1" dirty="0">
                        <a:solidFill>
                          <a:schemeClr val="tx1"/>
                        </a:solidFill>
                      </a:endParaRPr>
                    </a:p>
                  </a:txBody>
                  <a:tcPr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smtClean="0">
                          <a:solidFill>
                            <a:schemeClr val="tx1"/>
                          </a:solidFill>
                        </a:rPr>
                        <a:t>Status</a:t>
                      </a:r>
                      <a:endParaRPr lang="en-US" sz="1200" b="1" dirty="0">
                        <a:solidFill>
                          <a:schemeClr val="tx1"/>
                        </a:solidFill>
                      </a:endParaRPr>
                    </a:p>
                  </a:txBody>
                  <a:tcPr anchor="b">
                    <a:lnL w="12700" cmpd="sng">
                      <a:noFill/>
                    </a:lnL>
                    <a:lnR w="12700" cmpd="sng">
                      <a:noFill/>
                    </a:lnR>
                    <a:lnB w="12700" cap="flat" cmpd="sng" algn="ctr">
                      <a:solidFill>
                        <a:schemeClr val="accent1"/>
                      </a:solidFill>
                      <a:prstDash val="solid"/>
                      <a:round/>
                      <a:headEnd type="none" w="med" len="med"/>
                      <a:tailEnd type="none" w="med" len="med"/>
                    </a:lnB>
                    <a:noFill/>
                  </a:tcPr>
                </a:tc>
                <a:extLst>
                  <a:ext uri="{0D108BD9-81ED-4DB2-BD59-A6C34878D82A}">
                    <a16:rowId xmlns="" xmlns:a16="http://schemas.microsoft.com/office/drawing/2014/main" val="10000"/>
                  </a:ext>
                </a:extLst>
              </a:tr>
              <a:tr h="14420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400" b="1"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indent="-171450">
                        <a:buFont typeface="Arial" panose="020B0604020202020204" pitchFamily="34" charset="0"/>
                        <a:buChar char="•"/>
                      </a:pPr>
                      <a:endParaRPr lang="en-US" sz="400" dirty="0" smtClean="0"/>
                    </a:p>
                  </a:txBody>
                  <a:tcPr marL="18288" marR="18288">
                    <a:lnT w="2857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 xmlns:a16="http://schemas.microsoft.com/office/drawing/2014/main" val="10002"/>
                  </a:ext>
                </a:extLst>
              </a:tr>
              <a:tr h="879672">
                <a:tc rowSpan="2">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bg2"/>
                          </a:solidFill>
                        </a:rPr>
                        <a:t>Must Have</a:t>
                      </a:r>
                    </a:p>
                  </a:txBody>
                  <a:tcPr anchor="ctr">
                    <a:lnT w="28575"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75000"/>
                      </a:schemeClr>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Users are confused by the discrepancy between the full date in the tooltip and the x-axis label that is a month ahead. Leads to "off-by-one" error when trying to select a data point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Update the tooltip date format so that it only shows month, not full date</a:t>
                      </a:r>
                    </a:p>
                    <a:p>
                      <a:pPr marL="114300" indent="-114300">
                        <a:buFont typeface="Arial" panose="020B0604020202020204" pitchFamily="34" charset="0"/>
                        <a:buChar char="•"/>
                      </a:pPr>
                      <a:r>
                        <a:rPr lang="en-US" sz="1100" dirty="0" smtClean="0"/>
                        <a:t>Change the date format so that change in jobs is aligned to the beginning of the month</a:t>
                      </a:r>
                      <a:endParaRPr lang="en-US" sz="1100" dirty="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endParaRPr lang="en-US" sz="1100" dirty="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endParaRPr lang="en-US" sz="1100" dirty="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929640">
                <a:tc vMerge="1">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1" dirty="0" smtClean="0">
                        <a:solidFill>
                          <a:schemeClr val="bg2"/>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75000"/>
                      </a:schemeClr>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User was confused by filtering functionality. Functioning of the check boxes vs. what was displayed on graph did not correspond to expectation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Fix alignment of compare buttons and filters</a:t>
                      </a:r>
                    </a:p>
                    <a:p>
                      <a:pPr marL="114300" indent="-114300">
                        <a:buFont typeface="Arial" panose="020B0604020202020204" pitchFamily="34" charset="0"/>
                        <a:buChar char="•"/>
                      </a:pPr>
                      <a:r>
                        <a:rPr lang="en-US" sz="1100" dirty="0" smtClean="0"/>
                        <a:t>Remove / Grey out the filter check boxes when its 'Compare Trends by :' button is checked Have more descriptive text on what it does (e.g., "Aggregate the sector data by:“</a:t>
                      </a: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721042">
                <a:tc rowSpan="2">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600" b="1" dirty="0" smtClean="0">
                          <a:solidFill>
                            <a:schemeClr val="tx1"/>
                          </a:solidFill>
                        </a:rPr>
                        <a:t>Should Have</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60000"/>
                        <a:lumOff val="40000"/>
                      </a:schemeClr>
                    </a:solidFill>
                  </a:tcPr>
                </a:tc>
                <a:tc>
                  <a:txBody>
                    <a:bodyPr/>
                    <a:lstStyle/>
                    <a:p>
                      <a:pPr marL="171450" indent="-171450">
                        <a:buFont typeface="Arial"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Users do not notice the overview chart. Do not have an intuitive sense of how to use it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indent="0">
                        <a:buFont typeface="Arial" panose="020B0604020202020204" pitchFamily="34" charset="0"/>
                        <a:buNone/>
                      </a:pPr>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Change the default time period from all to 1 year so that the blue region is more narrow</a:t>
                      </a:r>
                    </a:p>
                    <a:p>
                      <a:pPr marL="114300" indent="-114300">
                        <a:buFont typeface="Arial" panose="020B0604020202020204" pitchFamily="34" charset="0"/>
                        <a:buChar char="•"/>
                      </a:pPr>
                      <a:r>
                        <a:rPr lang="en-US" sz="1100" dirty="0" smtClean="0"/>
                        <a:t>Add a hover element to call attention to the overview functionality when the page loads for the first time</a:t>
                      </a: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403784">
                <a:tc vMerge="1">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endParaRPr lang="en-US" sz="1600" b="1" dirty="0" smtClean="0">
                        <a:solidFill>
                          <a:schemeClr val="tx1"/>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60000"/>
                        <a:lumOff val="40000"/>
                      </a:schemeClr>
                    </a:solidFill>
                  </a:tcPr>
                </a:tc>
                <a:tc>
                  <a:txBody>
                    <a:bodyPr/>
                    <a:lstStyle/>
                    <a:p>
                      <a:pPr marL="171450" indent="-171450">
                        <a:buFont typeface="Arial"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Confusion because the 1m and 3m zoom options are greyed out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indent="0">
                        <a:buFont typeface="Arial" panose="020B0604020202020204" pitchFamily="34" charset="0"/>
                        <a:buNone/>
                      </a:pPr>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04775" algn="l" defTabSz="914400" rtl="0" eaLnBrk="1" latinLnBrk="0" hangingPunct="1">
                        <a:buFont typeface="Arial" panose="020B0604020202020204" pitchFamily="34" charset="0"/>
                        <a:buChar char="•"/>
                      </a:pPr>
                      <a:r>
                        <a:rPr lang="en-US" sz="1100" dirty="0" smtClean="0"/>
                        <a:t>Get rid of 1m, 3m filter boxes</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extLst>
                  <a:ext uri="{0D108BD9-81ED-4DB2-BD59-A6C34878D82A}">
                    <a16:rowId xmlns="" xmlns:a16="http://schemas.microsoft.com/office/drawing/2014/main" val="1026776849"/>
                  </a:ext>
                </a:extLst>
              </a:tr>
              <a:tr h="562413">
                <a:tc rowSpan="2">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tx1"/>
                          </a:solidFill>
                        </a:rPr>
                        <a:t>Could</a:t>
                      </a:r>
                      <a:r>
                        <a:rPr lang="en-US" sz="1600" b="1" baseline="0" dirty="0" smtClean="0">
                          <a:solidFill>
                            <a:schemeClr val="tx1"/>
                          </a:solidFill>
                        </a:rPr>
                        <a:t> Have</a:t>
                      </a:r>
                      <a:endParaRPr lang="en-US" sz="1600" b="0" dirty="0" smtClean="0">
                        <a:solidFill>
                          <a:schemeClr val="tx1"/>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40000"/>
                        <a:lumOff val="60000"/>
                      </a:schemeClr>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Users don't have a good sense of what Filtering categories are composed of (e.g., Northeast, Services)</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r>
                        <a:rPr lang="en-US" sz="1100" dirty="0" smtClean="0"/>
                        <a:t>Add in the information buttons to have greater detail on what the data elements are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r h="513965">
                <a:tc vMerge="1">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0" dirty="0" smtClean="0">
                        <a:solidFill>
                          <a:schemeClr val="tx1"/>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40000"/>
                        <a:lumOff val="60000"/>
                      </a:schemeClr>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b="0" kern="1200" dirty="0" smtClean="0">
                          <a:solidFill>
                            <a:schemeClr val="dk1"/>
                          </a:solidFill>
                          <a:latin typeface="Arial" panose="020B0604020202020204" pitchFamily="34" charset="0"/>
                          <a:ea typeface="+mn-ea"/>
                          <a:cs typeface="Arial" panose="020B0604020202020204" pitchFamily="34" charset="0"/>
                        </a:rPr>
                        <a:t>For US</a:t>
                      </a:r>
                      <a:r>
                        <a:rPr lang="en-US" sz="1100" b="0" kern="1200" baseline="0" dirty="0" smtClean="0">
                          <a:solidFill>
                            <a:schemeClr val="dk1"/>
                          </a:solidFill>
                          <a:latin typeface="Arial" panose="020B0604020202020204" pitchFamily="34" charset="0"/>
                          <a:ea typeface="+mn-ea"/>
                          <a:cs typeface="Arial" panose="020B0604020202020204" pitchFamily="34" charset="0"/>
                        </a:rPr>
                        <a:t> users, date entry format is awkward (YYYY-MM-DD)</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r>
                        <a:rPr lang="en-US" sz="1100" dirty="0" smtClean="0"/>
                        <a:t>Change the way dates are entered in the top right date entry box -- MM-DD-YYYY when you select the box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r h="562413">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tx1"/>
                          </a:solidFill>
                        </a:rPr>
                        <a:t>Won’t Have</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Company size button was not enabled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r>
                        <a:rPr lang="en-US" sz="1100" dirty="0" smtClean="0"/>
                        <a:t>Leave out company size implementation until a later phase. It is more important to get the cuts we have easily usable, rather than adding more functionality.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 name="Rectangle 6"/>
          <p:cNvSpPr/>
          <p:nvPr/>
        </p:nvSpPr>
        <p:spPr>
          <a:xfrm>
            <a:off x="7467600" y="76200"/>
            <a:ext cx="1594104" cy="304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UX Testing</a:t>
            </a:r>
            <a:endParaRPr lang="en-US" sz="1200" b="1" dirty="0"/>
          </a:p>
        </p:txBody>
      </p:sp>
      <p:pic>
        <p:nvPicPr>
          <p:cNvPr id="9" name="Picture 18" descr=" abstract user icon 1 by Tre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806" y="121920"/>
            <a:ext cx="213024" cy="213024"/>
          </a:xfrm>
          <a:prstGeom prst="rect">
            <a:avLst/>
          </a:prstGeom>
          <a:noFill/>
          <a:extLst>
            <a:ext uri="{909E8E84-426E-40DD-AFC4-6F175D3DCCD1}">
              <a14:hiddenFill xmlns:a14="http://schemas.microsoft.com/office/drawing/2010/main">
                <a:solidFill>
                  <a:srgbClr val="FFFFFF"/>
                </a:solidFill>
              </a14:hiddenFill>
            </a:ext>
          </a:extLst>
        </p:spPr>
      </p:pic>
      <p:sp>
        <p:nvSpPr>
          <p:cNvPr id="6" name="clipart_tick"/>
          <p:cNvSpPr>
            <a:spLocks noChangeAspect="1"/>
          </p:cNvSpPr>
          <p:nvPr/>
        </p:nvSpPr>
        <p:spPr bwMode="gray">
          <a:xfrm>
            <a:off x="8382000" y="16764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6C245"/>
          </a:solid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0" name="clipart_tick"/>
          <p:cNvSpPr>
            <a:spLocks noChangeAspect="1"/>
          </p:cNvSpPr>
          <p:nvPr/>
        </p:nvSpPr>
        <p:spPr bwMode="gray">
          <a:xfrm>
            <a:off x="8382000" y="20574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6C245"/>
          </a:solid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1" name="clipart_tick"/>
          <p:cNvSpPr>
            <a:spLocks noChangeAspect="1"/>
          </p:cNvSpPr>
          <p:nvPr/>
        </p:nvSpPr>
        <p:spPr bwMode="gray">
          <a:xfrm>
            <a:off x="8382000" y="26670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6C245"/>
          </a:solid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2" name="clipart_tick"/>
          <p:cNvSpPr>
            <a:spLocks noChangeAspect="1"/>
          </p:cNvSpPr>
          <p:nvPr/>
        </p:nvSpPr>
        <p:spPr bwMode="gray">
          <a:xfrm>
            <a:off x="8382000" y="30480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6C245"/>
          </a:solid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3" name="clipart_tick"/>
          <p:cNvSpPr>
            <a:spLocks noChangeAspect="1"/>
          </p:cNvSpPr>
          <p:nvPr/>
        </p:nvSpPr>
        <p:spPr bwMode="gray">
          <a:xfrm>
            <a:off x="8382000" y="35814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6C245"/>
          </a:solid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4" name="clipart_tick"/>
          <p:cNvSpPr>
            <a:spLocks noChangeAspect="1"/>
          </p:cNvSpPr>
          <p:nvPr/>
        </p:nvSpPr>
        <p:spPr bwMode="gray">
          <a:xfrm>
            <a:off x="8382000" y="39624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no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5" name="clipart_tick"/>
          <p:cNvSpPr>
            <a:spLocks noChangeAspect="1"/>
          </p:cNvSpPr>
          <p:nvPr/>
        </p:nvSpPr>
        <p:spPr bwMode="gray">
          <a:xfrm>
            <a:off x="8382000" y="44958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6C245"/>
          </a:solid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6" name="clipart_tick"/>
          <p:cNvSpPr>
            <a:spLocks noChangeAspect="1"/>
          </p:cNvSpPr>
          <p:nvPr/>
        </p:nvSpPr>
        <p:spPr bwMode="gray">
          <a:xfrm>
            <a:off x="8382000" y="55626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no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7" name="clipart_cross"/>
          <p:cNvSpPr>
            <a:spLocks noChangeAspect="1"/>
          </p:cNvSpPr>
          <p:nvPr/>
        </p:nvSpPr>
        <p:spPr bwMode="gray">
          <a:xfrm>
            <a:off x="8404191" y="6296819"/>
            <a:ext cx="206409" cy="256381"/>
          </a:xfrm>
          <a:custGeom>
            <a:avLst/>
            <a:gdLst>
              <a:gd name="T0" fmla="*/ 2147483647 w 324"/>
              <a:gd name="T1" fmla="*/ 2147483647 h 403"/>
              <a:gd name="T2" fmla="*/ 2147483647 w 324"/>
              <a:gd name="T3" fmla="*/ 2147483647 h 403"/>
              <a:gd name="T4" fmla="*/ 2147483647 w 324"/>
              <a:gd name="T5" fmla="*/ 2147483647 h 403"/>
              <a:gd name="T6" fmla="*/ 2147483647 w 324"/>
              <a:gd name="T7" fmla="*/ 2147483647 h 403"/>
              <a:gd name="T8" fmla="*/ 2147483647 w 324"/>
              <a:gd name="T9" fmla="*/ 2147483647 h 403"/>
              <a:gd name="T10" fmla="*/ 2147483647 w 324"/>
              <a:gd name="T11" fmla="*/ 2147483647 h 403"/>
              <a:gd name="T12" fmla="*/ 2147483647 w 324"/>
              <a:gd name="T13" fmla="*/ 2147483647 h 403"/>
              <a:gd name="T14" fmla="*/ 2147483647 w 324"/>
              <a:gd name="T15" fmla="*/ 2147483647 h 403"/>
              <a:gd name="T16" fmla="*/ 2147483647 w 324"/>
              <a:gd name="T17" fmla="*/ 2147483647 h 403"/>
              <a:gd name="T18" fmla="*/ 2147483647 w 324"/>
              <a:gd name="T19" fmla="*/ 2147483647 h 403"/>
              <a:gd name="T20" fmla="*/ 2147483647 w 324"/>
              <a:gd name="T21" fmla="*/ 2147483647 h 403"/>
              <a:gd name="T22" fmla="*/ 2147483647 w 324"/>
              <a:gd name="T23" fmla="*/ 2147483647 h 403"/>
              <a:gd name="T24" fmla="*/ 2147483647 w 324"/>
              <a:gd name="T25" fmla="*/ 2147483647 h 4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4"/>
              <a:gd name="T40" fmla="*/ 0 h 403"/>
              <a:gd name="T41" fmla="*/ 324 w 324"/>
              <a:gd name="T42" fmla="*/ 403 h 40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4" h="403">
                <a:moveTo>
                  <a:pt x="8" y="363"/>
                </a:moveTo>
                <a:cubicBezTo>
                  <a:pt x="8" y="363"/>
                  <a:pt x="49" y="278"/>
                  <a:pt x="127" y="208"/>
                </a:cubicBezTo>
                <a:cubicBezTo>
                  <a:pt x="87" y="122"/>
                  <a:pt x="84" y="64"/>
                  <a:pt x="84" y="33"/>
                </a:cubicBezTo>
                <a:cubicBezTo>
                  <a:pt x="84" y="2"/>
                  <a:pt x="113" y="0"/>
                  <a:pt x="128" y="19"/>
                </a:cubicBezTo>
                <a:cubicBezTo>
                  <a:pt x="128" y="19"/>
                  <a:pt x="141" y="89"/>
                  <a:pt x="175" y="145"/>
                </a:cubicBezTo>
                <a:cubicBezTo>
                  <a:pt x="250" y="52"/>
                  <a:pt x="290" y="27"/>
                  <a:pt x="290" y="27"/>
                </a:cubicBezTo>
                <a:cubicBezTo>
                  <a:pt x="320" y="35"/>
                  <a:pt x="324" y="63"/>
                  <a:pt x="324" y="63"/>
                </a:cubicBezTo>
                <a:cubicBezTo>
                  <a:pt x="311" y="95"/>
                  <a:pt x="259" y="124"/>
                  <a:pt x="212" y="216"/>
                </a:cubicBezTo>
                <a:cubicBezTo>
                  <a:pt x="203" y="266"/>
                  <a:pt x="263" y="330"/>
                  <a:pt x="268" y="361"/>
                </a:cubicBezTo>
                <a:cubicBezTo>
                  <a:pt x="256" y="377"/>
                  <a:pt x="260" y="377"/>
                  <a:pt x="240" y="389"/>
                </a:cubicBezTo>
                <a:cubicBezTo>
                  <a:pt x="240" y="389"/>
                  <a:pt x="188" y="340"/>
                  <a:pt x="154" y="280"/>
                </a:cubicBezTo>
                <a:cubicBezTo>
                  <a:pt x="113" y="315"/>
                  <a:pt x="102" y="339"/>
                  <a:pt x="38" y="403"/>
                </a:cubicBezTo>
                <a:cubicBezTo>
                  <a:pt x="38" y="403"/>
                  <a:pt x="0" y="401"/>
                  <a:pt x="8" y="363"/>
                </a:cubicBezTo>
                <a:close/>
              </a:path>
            </a:pathLst>
          </a:custGeom>
          <a:solidFill>
            <a:srgbClr val="CC0000"/>
          </a:solidFill>
          <a:ln w="12700" cap="flat" cmpd="sng">
            <a:solidFill>
              <a:srgbClr val="CC0000"/>
            </a:solidFill>
            <a:prstDash val="solid"/>
            <a:round/>
            <a:headEnd type="none" w="med" len="med"/>
            <a:tailEnd type="none" w="med" len="med"/>
          </a:ln>
        </p:spPr>
        <p:txBody>
          <a:bodyPr wrap="none"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8" name="clipart_cross"/>
          <p:cNvSpPr>
            <a:spLocks noChangeAspect="1"/>
          </p:cNvSpPr>
          <p:nvPr/>
        </p:nvSpPr>
        <p:spPr bwMode="gray">
          <a:xfrm>
            <a:off x="8404191" y="5029200"/>
            <a:ext cx="206409" cy="256381"/>
          </a:xfrm>
          <a:custGeom>
            <a:avLst/>
            <a:gdLst>
              <a:gd name="T0" fmla="*/ 2147483647 w 324"/>
              <a:gd name="T1" fmla="*/ 2147483647 h 403"/>
              <a:gd name="T2" fmla="*/ 2147483647 w 324"/>
              <a:gd name="T3" fmla="*/ 2147483647 h 403"/>
              <a:gd name="T4" fmla="*/ 2147483647 w 324"/>
              <a:gd name="T5" fmla="*/ 2147483647 h 403"/>
              <a:gd name="T6" fmla="*/ 2147483647 w 324"/>
              <a:gd name="T7" fmla="*/ 2147483647 h 403"/>
              <a:gd name="T8" fmla="*/ 2147483647 w 324"/>
              <a:gd name="T9" fmla="*/ 2147483647 h 403"/>
              <a:gd name="T10" fmla="*/ 2147483647 w 324"/>
              <a:gd name="T11" fmla="*/ 2147483647 h 403"/>
              <a:gd name="T12" fmla="*/ 2147483647 w 324"/>
              <a:gd name="T13" fmla="*/ 2147483647 h 403"/>
              <a:gd name="T14" fmla="*/ 2147483647 w 324"/>
              <a:gd name="T15" fmla="*/ 2147483647 h 403"/>
              <a:gd name="T16" fmla="*/ 2147483647 w 324"/>
              <a:gd name="T17" fmla="*/ 2147483647 h 403"/>
              <a:gd name="T18" fmla="*/ 2147483647 w 324"/>
              <a:gd name="T19" fmla="*/ 2147483647 h 403"/>
              <a:gd name="T20" fmla="*/ 2147483647 w 324"/>
              <a:gd name="T21" fmla="*/ 2147483647 h 403"/>
              <a:gd name="T22" fmla="*/ 2147483647 w 324"/>
              <a:gd name="T23" fmla="*/ 2147483647 h 403"/>
              <a:gd name="T24" fmla="*/ 2147483647 w 324"/>
              <a:gd name="T25" fmla="*/ 2147483647 h 4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4"/>
              <a:gd name="T40" fmla="*/ 0 h 403"/>
              <a:gd name="T41" fmla="*/ 324 w 324"/>
              <a:gd name="T42" fmla="*/ 403 h 40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4" h="403">
                <a:moveTo>
                  <a:pt x="8" y="363"/>
                </a:moveTo>
                <a:cubicBezTo>
                  <a:pt x="8" y="363"/>
                  <a:pt x="49" y="278"/>
                  <a:pt x="127" y="208"/>
                </a:cubicBezTo>
                <a:cubicBezTo>
                  <a:pt x="87" y="122"/>
                  <a:pt x="84" y="64"/>
                  <a:pt x="84" y="33"/>
                </a:cubicBezTo>
                <a:cubicBezTo>
                  <a:pt x="84" y="2"/>
                  <a:pt x="113" y="0"/>
                  <a:pt x="128" y="19"/>
                </a:cubicBezTo>
                <a:cubicBezTo>
                  <a:pt x="128" y="19"/>
                  <a:pt x="141" y="89"/>
                  <a:pt x="175" y="145"/>
                </a:cubicBezTo>
                <a:cubicBezTo>
                  <a:pt x="250" y="52"/>
                  <a:pt x="290" y="27"/>
                  <a:pt x="290" y="27"/>
                </a:cubicBezTo>
                <a:cubicBezTo>
                  <a:pt x="320" y="35"/>
                  <a:pt x="324" y="63"/>
                  <a:pt x="324" y="63"/>
                </a:cubicBezTo>
                <a:cubicBezTo>
                  <a:pt x="311" y="95"/>
                  <a:pt x="259" y="124"/>
                  <a:pt x="212" y="216"/>
                </a:cubicBezTo>
                <a:cubicBezTo>
                  <a:pt x="203" y="266"/>
                  <a:pt x="263" y="330"/>
                  <a:pt x="268" y="361"/>
                </a:cubicBezTo>
                <a:cubicBezTo>
                  <a:pt x="256" y="377"/>
                  <a:pt x="260" y="377"/>
                  <a:pt x="240" y="389"/>
                </a:cubicBezTo>
                <a:cubicBezTo>
                  <a:pt x="240" y="389"/>
                  <a:pt x="188" y="340"/>
                  <a:pt x="154" y="280"/>
                </a:cubicBezTo>
                <a:cubicBezTo>
                  <a:pt x="113" y="315"/>
                  <a:pt x="102" y="339"/>
                  <a:pt x="38" y="403"/>
                </a:cubicBezTo>
                <a:cubicBezTo>
                  <a:pt x="38" y="403"/>
                  <a:pt x="0" y="401"/>
                  <a:pt x="8" y="363"/>
                </a:cubicBezTo>
                <a:close/>
              </a:path>
            </a:pathLst>
          </a:custGeom>
          <a:solidFill>
            <a:srgbClr val="CC0000"/>
          </a:solidFill>
          <a:ln w="12700" cap="flat" cmpd="sng">
            <a:solidFill>
              <a:srgbClr val="CC0000"/>
            </a:solidFill>
            <a:prstDash val="solid"/>
            <a:round/>
            <a:headEnd type="none" w="med" len="med"/>
            <a:tailEnd type="none" w="med" len="med"/>
          </a:ln>
        </p:spPr>
        <p:txBody>
          <a:bodyPr wrap="none"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778163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13" y="305522"/>
            <a:ext cx="8229600" cy="761278"/>
          </a:xfrm>
        </p:spPr>
        <p:txBody>
          <a:bodyPr/>
          <a:lstStyle/>
          <a:p>
            <a:r>
              <a:rPr lang="en-US" b="1" dirty="0"/>
              <a:t>Testing uncovered a </a:t>
            </a:r>
            <a:r>
              <a:rPr lang="en-US" b="1" dirty="0" smtClean="0"/>
              <a:t>number changes (II)</a:t>
            </a:r>
            <a:br>
              <a:rPr lang="en-US" b="1" dirty="0" smtClean="0"/>
            </a:br>
            <a:r>
              <a:rPr lang="en-US" sz="2000" dirty="0"/>
              <a:t>BLS Comparison </a:t>
            </a:r>
            <a:r>
              <a:rPr lang="en-US" sz="2000" dirty="0" err="1"/>
              <a:t>MoSCoW</a:t>
            </a:r>
            <a:r>
              <a:rPr lang="en-US" sz="2000" dirty="0"/>
              <a:t> prioritization</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266896821"/>
              </p:ext>
            </p:extLst>
          </p:nvPr>
        </p:nvGraphicFramePr>
        <p:xfrm>
          <a:off x="304800" y="1127760"/>
          <a:ext cx="8610603" cy="5608320"/>
        </p:xfrm>
        <a:graphic>
          <a:graphicData uri="http://schemas.openxmlformats.org/drawingml/2006/table">
            <a:tbl>
              <a:tblPr firstRow="1" bandRow="1">
                <a:tableStyleId>{5C22544A-7EE6-4342-B048-85BDC9FD1C3A}</a:tableStyleId>
              </a:tblPr>
              <a:tblGrid>
                <a:gridCol w="1219200">
                  <a:extLst>
                    <a:ext uri="{9D8B030D-6E8A-4147-A177-3AD203B41FA5}">
                      <a16:colId xmlns="" xmlns:a16="http://schemas.microsoft.com/office/drawing/2014/main" val="20000"/>
                    </a:ext>
                  </a:extLst>
                </a:gridCol>
                <a:gridCol w="76200"/>
                <a:gridCol w="2743200">
                  <a:extLst>
                    <a:ext uri="{9D8B030D-6E8A-4147-A177-3AD203B41FA5}">
                      <a16:colId xmlns="" xmlns:a16="http://schemas.microsoft.com/office/drawing/2014/main" val="20001"/>
                    </a:ext>
                  </a:extLst>
                </a:gridCol>
                <a:gridCol w="228600"/>
                <a:gridCol w="3200400"/>
                <a:gridCol w="228600"/>
                <a:gridCol w="914403"/>
              </a:tblGrid>
              <a:tr h="259575">
                <a:tc>
                  <a:txBody>
                    <a:bodyPr/>
                    <a:lstStyle/>
                    <a:p>
                      <a:pPr algn="ctr"/>
                      <a:r>
                        <a:rPr lang="en-US" sz="1200" b="1" dirty="0" smtClean="0">
                          <a:solidFill>
                            <a:schemeClr val="tx1"/>
                          </a:solidFill>
                        </a:rPr>
                        <a:t>Priority</a:t>
                      </a:r>
                      <a:endParaRPr lang="en-US" sz="1200" b="1" dirty="0">
                        <a:solidFill>
                          <a:schemeClr val="tx1"/>
                        </a:solidFill>
                      </a:endParaRPr>
                    </a:p>
                  </a:txBody>
                  <a:tcPr anchor="b">
                    <a:lnB w="12700" cap="flat" cmpd="sng" algn="ctr">
                      <a:solidFill>
                        <a:schemeClr val="accent1"/>
                      </a:solidFill>
                      <a:prstDash val="solid"/>
                      <a:round/>
                      <a:headEnd type="none" w="med" len="med"/>
                      <a:tailEnd type="none" w="med" len="med"/>
                    </a:lnB>
                    <a:noFill/>
                  </a:tcPr>
                </a:tc>
                <a:tc>
                  <a:txBody>
                    <a:bodyPr/>
                    <a:lstStyle/>
                    <a:p>
                      <a:pPr algn="ctr"/>
                      <a:endParaRPr lang="en-US" sz="1200" b="1" dirty="0">
                        <a:solidFill>
                          <a:schemeClr val="tx1"/>
                        </a:solidFill>
                      </a:endParaRPr>
                    </a:p>
                  </a:txBody>
                  <a:tcPr marL="18288" marR="18288" anchor="b">
                    <a:lnB w="28575" cap="flat" cmpd="sng" algn="ctr">
                      <a:solidFill>
                        <a:schemeClr val="bg2"/>
                      </a:solidFill>
                      <a:prstDash val="solid"/>
                      <a:round/>
                      <a:headEnd type="none" w="med" len="med"/>
                      <a:tailEnd type="none" w="med" len="med"/>
                    </a:lnB>
                    <a:noFill/>
                  </a:tcPr>
                </a:tc>
                <a:tc>
                  <a:txBody>
                    <a:bodyPr/>
                    <a:lstStyle/>
                    <a:p>
                      <a:pPr algn="ctr"/>
                      <a:r>
                        <a:rPr lang="en-US" sz="1200" b="1" dirty="0" smtClean="0">
                          <a:solidFill>
                            <a:schemeClr val="tx1"/>
                          </a:solidFill>
                        </a:rPr>
                        <a:t>Issue</a:t>
                      </a:r>
                      <a:endParaRPr lang="en-US" sz="1200" b="1" dirty="0">
                        <a:solidFill>
                          <a:schemeClr val="tx1"/>
                        </a:solidFill>
                      </a:endParaRPr>
                    </a:p>
                  </a:txBody>
                  <a:tcPr anchor="b">
                    <a:lnR w="12700" cmpd="sng">
                      <a:noFill/>
                    </a:lnR>
                    <a:lnB w="12700" cap="flat" cmpd="sng" algn="ctr">
                      <a:solidFill>
                        <a:schemeClr val="accent1"/>
                      </a:solidFill>
                      <a:prstDash val="solid"/>
                      <a:round/>
                      <a:headEnd type="none" w="med" len="med"/>
                      <a:tailEnd type="none" w="med" len="med"/>
                    </a:lnB>
                    <a:noFill/>
                  </a:tcPr>
                </a:tc>
                <a:tc>
                  <a:txBody>
                    <a:bodyPr/>
                    <a:lstStyle/>
                    <a:p>
                      <a:pPr algn="ctr"/>
                      <a:endParaRPr lang="en-US" sz="1200" b="1" dirty="0">
                        <a:solidFill>
                          <a:schemeClr val="tx1"/>
                        </a:solidFill>
                      </a:endParaRPr>
                    </a:p>
                  </a:txBody>
                  <a:tcPr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smtClean="0">
                          <a:solidFill>
                            <a:schemeClr val="tx1"/>
                          </a:solidFill>
                        </a:rPr>
                        <a:t>Potential</a:t>
                      </a:r>
                      <a:r>
                        <a:rPr lang="en-US" sz="1200" b="1" baseline="0" dirty="0" smtClean="0">
                          <a:solidFill>
                            <a:schemeClr val="tx1"/>
                          </a:solidFill>
                        </a:rPr>
                        <a:t> Solutions</a:t>
                      </a:r>
                      <a:endParaRPr lang="en-US" sz="1200" b="1" dirty="0">
                        <a:solidFill>
                          <a:schemeClr val="tx1"/>
                        </a:solidFill>
                      </a:endParaRPr>
                    </a:p>
                  </a:txBody>
                  <a:tcPr anchor="b">
                    <a:lnL w="12700" cmpd="sng">
                      <a:noFill/>
                    </a:lnL>
                    <a:lnR w="12700" cmpd="sng">
                      <a:noFill/>
                    </a:lnR>
                    <a:lnB w="12700" cap="flat" cmpd="sng" algn="ctr">
                      <a:solidFill>
                        <a:schemeClr val="accent1"/>
                      </a:solidFill>
                      <a:prstDash val="solid"/>
                      <a:round/>
                      <a:headEnd type="none" w="med" len="med"/>
                      <a:tailEnd type="none" w="med" len="med"/>
                    </a:lnB>
                    <a:noFill/>
                  </a:tcPr>
                </a:tc>
                <a:tc>
                  <a:txBody>
                    <a:bodyPr/>
                    <a:lstStyle/>
                    <a:p>
                      <a:pPr algn="ctr"/>
                      <a:endParaRPr lang="en-US" sz="1200" b="1" dirty="0">
                        <a:solidFill>
                          <a:schemeClr val="tx1"/>
                        </a:solidFill>
                      </a:endParaRPr>
                    </a:p>
                  </a:txBody>
                  <a:tcPr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smtClean="0">
                          <a:solidFill>
                            <a:schemeClr val="tx1"/>
                          </a:solidFill>
                        </a:rPr>
                        <a:t>Status</a:t>
                      </a:r>
                      <a:endParaRPr lang="en-US" sz="1200" b="1" dirty="0">
                        <a:solidFill>
                          <a:schemeClr val="tx1"/>
                        </a:solidFill>
                      </a:endParaRPr>
                    </a:p>
                  </a:txBody>
                  <a:tcPr anchor="b">
                    <a:lnL w="12700" cmpd="sng">
                      <a:noFill/>
                    </a:lnL>
                    <a:lnR w="12700" cmpd="sng">
                      <a:noFill/>
                    </a:lnR>
                    <a:lnB w="12700" cap="flat" cmpd="sng" algn="ctr">
                      <a:solidFill>
                        <a:schemeClr val="accent1"/>
                      </a:solidFill>
                      <a:prstDash val="solid"/>
                      <a:round/>
                      <a:headEnd type="none" w="med" len="med"/>
                      <a:tailEnd type="none" w="med" len="med"/>
                    </a:lnB>
                    <a:noFill/>
                  </a:tcPr>
                </a:tc>
                <a:extLst>
                  <a:ext uri="{0D108BD9-81ED-4DB2-BD59-A6C34878D82A}">
                    <a16:rowId xmlns="" xmlns:a16="http://schemas.microsoft.com/office/drawing/2014/main" val="10000"/>
                  </a:ext>
                </a:extLst>
              </a:tr>
              <a:tr h="14420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400" b="1"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indent="-171450">
                        <a:buFont typeface="Arial" panose="020B0604020202020204" pitchFamily="34" charset="0"/>
                        <a:buChar char="•"/>
                      </a:pPr>
                      <a:endParaRPr lang="en-US" sz="400" dirty="0" smtClean="0"/>
                    </a:p>
                  </a:txBody>
                  <a:tcPr marL="18288" marR="18288">
                    <a:lnT w="2857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 xmlns:a16="http://schemas.microsoft.com/office/drawing/2014/main" val="10002"/>
                  </a:ext>
                </a:extLst>
              </a:tr>
              <a:tr h="879672">
                <a:tc rowSpan="3">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bg2"/>
                          </a:solidFill>
                        </a:rPr>
                        <a:t>Must Have</a:t>
                      </a:r>
                    </a:p>
                  </a:txBody>
                  <a:tcPr anchor="ctr">
                    <a:lnT w="28575"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75000"/>
                      </a:schemeClr>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When</a:t>
                      </a:r>
                      <a:r>
                        <a:rPr lang="en-US" sz="1100" baseline="0" dirty="0" smtClean="0"/>
                        <a:t> the user entered dates to generate new time series line charts, the new charts were appended below the original charts. The user expected the original charts to be removed and replaced with new charts.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When new dates are entered, ensure that the original</a:t>
                      </a:r>
                      <a:r>
                        <a:rPr lang="en-US" sz="1100" baseline="0" dirty="0" smtClean="0"/>
                        <a:t> charts are removed first in order to</a:t>
                      </a:r>
                      <a:r>
                        <a:rPr lang="en-US" sz="1100" dirty="0" smtClean="0"/>
                        <a:t> prevent</a:t>
                      </a:r>
                      <a:r>
                        <a:rPr lang="en-US" sz="1100" baseline="0" dirty="0" smtClean="0"/>
                        <a:t> refreshed chart from being </a:t>
                      </a:r>
                      <a:r>
                        <a:rPr lang="en-US" sz="1100" dirty="0" smtClean="0"/>
                        <a:t>appended below the original chart. </a:t>
                      </a:r>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endParaRPr lang="en-US" sz="1100" dirty="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endParaRPr lang="en-US" sz="1100" dirty="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701040">
                <a:tc vMerge="1">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1" dirty="0" smtClean="0">
                        <a:solidFill>
                          <a:schemeClr val="bg2"/>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75000"/>
                      </a:schemeClr>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b="0" kern="1200" dirty="0" smtClean="0">
                          <a:solidFill>
                            <a:schemeClr val="dk1"/>
                          </a:solidFill>
                          <a:latin typeface="Arial" panose="020B0604020202020204" pitchFamily="34" charset="0"/>
                          <a:ea typeface="+mn-ea"/>
                          <a:cs typeface="Arial" panose="020B0604020202020204" pitchFamily="34" charset="0"/>
                        </a:rPr>
                        <a:t>The user was unaware that the synchronized time series plots consisted of two charts.</a:t>
                      </a: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Reduce the size of each time series</a:t>
                      </a:r>
                      <a:r>
                        <a:rPr lang="en-US" sz="1100" baseline="0" dirty="0" smtClean="0"/>
                        <a:t> chart</a:t>
                      </a:r>
                      <a:r>
                        <a:rPr lang="en-US" sz="1100" dirty="0" smtClean="0"/>
                        <a:t> to ensure that they both</a:t>
                      </a:r>
                      <a:r>
                        <a:rPr lang="en-US" sz="1100" baseline="0" dirty="0" smtClean="0"/>
                        <a:t> fit on one page and that the user identifies both synchronized charts .</a:t>
                      </a: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929640">
                <a:tc vMerge="1">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1" dirty="0" smtClean="0">
                        <a:solidFill>
                          <a:schemeClr val="bg2"/>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75000"/>
                      </a:schemeClr>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smtClean="0"/>
                        <a:t>The user seemed to take too long to identify the forms where he needed to enter dates in order to generate the visualizations and was unsure about what exactly the visualizations would display.</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Automatically</a:t>
                      </a:r>
                      <a:r>
                        <a:rPr lang="en-US" sz="1100" baseline="0" dirty="0" smtClean="0"/>
                        <a:t> load charts whenever the page is loaded, to enable the user to easily determine the aim of the visualization and allow for easier manipulation.</a:t>
                      </a:r>
                    </a:p>
                    <a:p>
                      <a:pPr marL="114300" indent="-114300">
                        <a:buFont typeface="Arial" panose="020B0604020202020204" pitchFamily="34" charset="0"/>
                        <a:buChar char="•"/>
                      </a:pPr>
                      <a:r>
                        <a:rPr lang="en-US" sz="1100" baseline="0" dirty="0" smtClean="0"/>
                        <a:t>Label charts more clearly and provide more detailed explanations for visualizations.  </a:t>
                      </a: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403784">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600" b="1" dirty="0" smtClean="0">
                          <a:solidFill>
                            <a:schemeClr val="tx1"/>
                          </a:solidFill>
                        </a:rPr>
                        <a:t>Should Have</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60000"/>
                        <a:lumOff val="40000"/>
                      </a:schemeClr>
                    </a:solidFill>
                  </a:tcPr>
                </a:tc>
                <a:tc>
                  <a:txBody>
                    <a:bodyPr/>
                    <a:lstStyle/>
                    <a:p>
                      <a:pPr marL="171450" indent="-171450">
                        <a:buFont typeface="Arial"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On the synchronized time series line</a:t>
                      </a:r>
                      <a:r>
                        <a:rPr lang="en-US" sz="1100" baseline="0" dirty="0" smtClean="0"/>
                        <a:t> charts, the tooltip for one of the series was missing.</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indent="0">
                        <a:buFont typeface="Arial" panose="020B0604020202020204" pitchFamily="34" charset="0"/>
                        <a:buNone/>
                      </a:pPr>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Fix</a:t>
                      </a:r>
                      <a:r>
                        <a:rPr lang="en-US" sz="1100" baseline="0" dirty="0" smtClean="0"/>
                        <a:t> the code to ensure that the tooltips for all series are displayed without affecting the synchronizing functionality of the time series visualization.</a:t>
                      </a: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extLst>
                  <a:ext uri="{0D108BD9-81ED-4DB2-BD59-A6C34878D82A}">
                    <a16:rowId xmlns="" xmlns:a16="http://schemas.microsoft.com/office/drawing/2014/main" val="1026776849"/>
                  </a:ext>
                </a:extLst>
              </a:tr>
              <a:tr h="562413">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tx1"/>
                          </a:solidFill>
                        </a:rPr>
                        <a:t>Could</a:t>
                      </a:r>
                      <a:r>
                        <a:rPr lang="en-US" sz="1600" b="1" baseline="0" dirty="0" smtClean="0">
                          <a:solidFill>
                            <a:schemeClr val="tx1"/>
                          </a:solidFill>
                        </a:rPr>
                        <a:t> Have</a:t>
                      </a:r>
                      <a:endParaRPr lang="en-US" sz="1600" b="0" dirty="0" smtClean="0">
                        <a:solidFill>
                          <a:schemeClr val="tx1"/>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40000"/>
                        <a:lumOff val="60000"/>
                      </a:schemeClr>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The</a:t>
                      </a:r>
                      <a:r>
                        <a:rPr lang="en-US" sz="1100" baseline="0" dirty="0" smtClean="0"/>
                        <a:t> user suggested</a:t>
                      </a:r>
                      <a:r>
                        <a:rPr lang="en-US" sz="1100" dirty="0" smtClean="0"/>
                        <a:t> displaying whether or not a positive or negative bias is associated with the difference between ADP and BLS estimates</a:t>
                      </a:r>
                      <a:r>
                        <a:rPr lang="en-US" sz="1100" baseline="0" dirty="0" smtClean="0"/>
                        <a:t> </a:t>
                      </a:r>
                      <a:r>
                        <a:rPr lang="en-US" sz="1100" dirty="0" smtClean="0"/>
                        <a:t>for each month.</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r>
                        <a:rPr lang="en-US" sz="1100" dirty="0" smtClean="0"/>
                        <a:t>On the column chart, </a:t>
                      </a:r>
                      <a:r>
                        <a:rPr lang="en-US" sz="1100" baseline="0" dirty="0" smtClean="0"/>
                        <a:t>display the count for the number of times the ADP was above or below the BLS estimate over the relevant time period </a:t>
                      </a:r>
                      <a:r>
                        <a:rPr lang="en-US" sz="1100" dirty="0" smtClean="0"/>
                        <a:t>in the tooltip for each month’s</a:t>
                      </a:r>
                      <a:r>
                        <a:rPr lang="en-US" sz="1100" baseline="0" dirty="0" smtClean="0"/>
                        <a:t> data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r h="502920">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tx1"/>
                          </a:solidFill>
                        </a:rPr>
                        <a:t>Won’t Have</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smtClean="0"/>
                        <a:t>The user suggested a zoom option for the time series charts.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r>
                        <a:rPr lang="en-US" sz="1100" dirty="0" smtClean="0"/>
                        <a:t>At present, this is not a feasible change, as the date entry forms are used</a:t>
                      </a:r>
                      <a:r>
                        <a:rPr lang="en-US" sz="1100" baseline="0" dirty="0" smtClean="0"/>
                        <a:t> </a:t>
                      </a:r>
                      <a:r>
                        <a:rPr lang="en-US" sz="1100" dirty="0" smtClean="0"/>
                        <a:t>to perform calculations such as the correlation and mean absolute error over the specified time period.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 name="Rectangle 6"/>
          <p:cNvSpPr/>
          <p:nvPr/>
        </p:nvSpPr>
        <p:spPr>
          <a:xfrm>
            <a:off x="7467600" y="76200"/>
            <a:ext cx="1594104" cy="304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UX Testing</a:t>
            </a:r>
            <a:endParaRPr lang="en-US" sz="1200" b="1" dirty="0"/>
          </a:p>
        </p:txBody>
      </p:sp>
      <p:pic>
        <p:nvPicPr>
          <p:cNvPr id="9" name="Picture 18" descr=" abstract user icon 1 by Tre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806" y="121920"/>
            <a:ext cx="213024" cy="213024"/>
          </a:xfrm>
          <a:prstGeom prst="rect">
            <a:avLst/>
          </a:prstGeom>
          <a:noFill/>
          <a:extLst>
            <a:ext uri="{909E8E84-426E-40DD-AFC4-6F175D3DCCD1}">
              <a14:hiddenFill xmlns:a14="http://schemas.microsoft.com/office/drawing/2010/main">
                <a:solidFill>
                  <a:srgbClr val="FFFFFF"/>
                </a:solidFill>
              </a14:hiddenFill>
            </a:ext>
          </a:extLst>
        </p:spPr>
      </p:pic>
      <p:sp>
        <p:nvSpPr>
          <p:cNvPr id="6" name="clipart_tick"/>
          <p:cNvSpPr>
            <a:spLocks noChangeAspect="1"/>
          </p:cNvSpPr>
          <p:nvPr/>
        </p:nvSpPr>
        <p:spPr bwMode="gray">
          <a:xfrm>
            <a:off x="8382000" y="18161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6C245"/>
          </a:solid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1" name="clipart_tick"/>
          <p:cNvSpPr>
            <a:spLocks noChangeAspect="1"/>
          </p:cNvSpPr>
          <p:nvPr/>
        </p:nvSpPr>
        <p:spPr bwMode="gray">
          <a:xfrm>
            <a:off x="8382000" y="28829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6C245"/>
          </a:solid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2" name="clipart_tick"/>
          <p:cNvSpPr>
            <a:spLocks noChangeAspect="1"/>
          </p:cNvSpPr>
          <p:nvPr/>
        </p:nvSpPr>
        <p:spPr bwMode="gray">
          <a:xfrm>
            <a:off x="8382000" y="34925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6C245"/>
          </a:solid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3" name="clipart_tick"/>
          <p:cNvSpPr>
            <a:spLocks noChangeAspect="1"/>
          </p:cNvSpPr>
          <p:nvPr/>
        </p:nvSpPr>
        <p:spPr bwMode="gray">
          <a:xfrm>
            <a:off x="8382000" y="46482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6C245"/>
          </a:solid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5" name="clipart_tick"/>
          <p:cNvSpPr>
            <a:spLocks noChangeAspect="1"/>
          </p:cNvSpPr>
          <p:nvPr/>
        </p:nvSpPr>
        <p:spPr bwMode="gray">
          <a:xfrm>
            <a:off x="8382000" y="54737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6C245"/>
          </a:solid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7" name="clipart_cross"/>
          <p:cNvSpPr>
            <a:spLocks noChangeAspect="1"/>
          </p:cNvSpPr>
          <p:nvPr/>
        </p:nvSpPr>
        <p:spPr bwMode="gray">
          <a:xfrm>
            <a:off x="8404191" y="6296819"/>
            <a:ext cx="206409" cy="256381"/>
          </a:xfrm>
          <a:custGeom>
            <a:avLst/>
            <a:gdLst>
              <a:gd name="T0" fmla="*/ 2147483647 w 324"/>
              <a:gd name="T1" fmla="*/ 2147483647 h 403"/>
              <a:gd name="T2" fmla="*/ 2147483647 w 324"/>
              <a:gd name="T3" fmla="*/ 2147483647 h 403"/>
              <a:gd name="T4" fmla="*/ 2147483647 w 324"/>
              <a:gd name="T5" fmla="*/ 2147483647 h 403"/>
              <a:gd name="T6" fmla="*/ 2147483647 w 324"/>
              <a:gd name="T7" fmla="*/ 2147483647 h 403"/>
              <a:gd name="T8" fmla="*/ 2147483647 w 324"/>
              <a:gd name="T9" fmla="*/ 2147483647 h 403"/>
              <a:gd name="T10" fmla="*/ 2147483647 w 324"/>
              <a:gd name="T11" fmla="*/ 2147483647 h 403"/>
              <a:gd name="T12" fmla="*/ 2147483647 w 324"/>
              <a:gd name="T13" fmla="*/ 2147483647 h 403"/>
              <a:gd name="T14" fmla="*/ 2147483647 w 324"/>
              <a:gd name="T15" fmla="*/ 2147483647 h 403"/>
              <a:gd name="T16" fmla="*/ 2147483647 w 324"/>
              <a:gd name="T17" fmla="*/ 2147483647 h 403"/>
              <a:gd name="T18" fmla="*/ 2147483647 w 324"/>
              <a:gd name="T19" fmla="*/ 2147483647 h 403"/>
              <a:gd name="T20" fmla="*/ 2147483647 w 324"/>
              <a:gd name="T21" fmla="*/ 2147483647 h 403"/>
              <a:gd name="T22" fmla="*/ 2147483647 w 324"/>
              <a:gd name="T23" fmla="*/ 2147483647 h 403"/>
              <a:gd name="T24" fmla="*/ 2147483647 w 324"/>
              <a:gd name="T25" fmla="*/ 2147483647 h 4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4"/>
              <a:gd name="T40" fmla="*/ 0 h 403"/>
              <a:gd name="T41" fmla="*/ 324 w 324"/>
              <a:gd name="T42" fmla="*/ 403 h 40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4" h="403">
                <a:moveTo>
                  <a:pt x="8" y="363"/>
                </a:moveTo>
                <a:cubicBezTo>
                  <a:pt x="8" y="363"/>
                  <a:pt x="49" y="278"/>
                  <a:pt x="127" y="208"/>
                </a:cubicBezTo>
                <a:cubicBezTo>
                  <a:pt x="87" y="122"/>
                  <a:pt x="84" y="64"/>
                  <a:pt x="84" y="33"/>
                </a:cubicBezTo>
                <a:cubicBezTo>
                  <a:pt x="84" y="2"/>
                  <a:pt x="113" y="0"/>
                  <a:pt x="128" y="19"/>
                </a:cubicBezTo>
                <a:cubicBezTo>
                  <a:pt x="128" y="19"/>
                  <a:pt x="141" y="89"/>
                  <a:pt x="175" y="145"/>
                </a:cubicBezTo>
                <a:cubicBezTo>
                  <a:pt x="250" y="52"/>
                  <a:pt x="290" y="27"/>
                  <a:pt x="290" y="27"/>
                </a:cubicBezTo>
                <a:cubicBezTo>
                  <a:pt x="320" y="35"/>
                  <a:pt x="324" y="63"/>
                  <a:pt x="324" y="63"/>
                </a:cubicBezTo>
                <a:cubicBezTo>
                  <a:pt x="311" y="95"/>
                  <a:pt x="259" y="124"/>
                  <a:pt x="212" y="216"/>
                </a:cubicBezTo>
                <a:cubicBezTo>
                  <a:pt x="203" y="266"/>
                  <a:pt x="263" y="330"/>
                  <a:pt x="268" y="361"/>
                </a:cubicBezTo>
                <a:cubicBezTo>
                  <a:pt x="256" y="377"/>
                  <a:pt x="260" y="377"/>
                  <a:pt x="240" y="389"/>
                </a:cubicBezTo>
                <a:cubicBezTo>
                  <a:pt x="240" y="389"/>
                  <a:pt x="188" y="340"/>
                  <a:pt x="154" y="280"/>
                </a:cubicBezTo>
                <a:cubicBezTo>
                  <a:pt x="113" y="315"/>
                  <a:pt x="102" y="339"/>
                  <a:pt x="38" y="403"/>
                </a:cubicBezTo>
                <a:cubicBezTo>
                  <a:pt x="38" y="403"/>
                  <a:pt x="0" y="401"/>
                  <a:pt x="8" y="363"/>
                </a:cubicBezTo>
                <a:close/>
              </a:path>
            </a:pathLst>
          </a:custGeom>
          <a:solidFill>
            <a:srgbClr val="CC0000"/>
          </a:solidFill>
          <a:ln w="12700" cap="flat" cmpd="sng">
            <a:solidFill>
              <a:srgbClr val="CC0000"/>
            </a:solidFill>
            <a:prstDash val="solid"/>
            <a:round/>
            <a:headEnd type="none" w="med" len="med"/>
            <a:tailEnd type="none" w="med" len="med"/>
          </a:ln>
        </p:spPr>
        <p:txBody>
          <a:bodyPr wrap="none"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
        <p:nvSpPr>
          <p:cNvPr id="19" name="clipart_tick"/>
          <p:cNvSpPr>
            <a:spLocks noChangeAspect="1"/>
          </p:cNvSpPr>
          <p:nvPr/>
        </p:nvSpPr>
        <p:spPr bwMode="gray">
          <a:xfrm>
            <a:off x="8382000" y="4114800"/>
            <a:ext cx="223875" cy="241300"/>
          </a:xfrm>
          <a:custGeom>
            <a:avLst/>
            <a:gdLst>
              <a:gd name="T0" fmla="*/ 2147483647 w 352"/>
              <a:gd name="T1" fmla="*/ 2147483647 h 380"/>
              <a:gd name="T2" fmla="*/ 2147483647 w 352"/>
              <a:gd name="T3" fmla="*/ 2147483647 h 380"/>
              <a:gd name="T4" fmla="*/ 2147483647 w 352"/>
              <a:gd name="T5" fmla="*/ 2147483647 h 380"/>
              <a:gd name="T6" fmla="*/ 2147483647 w 352"/>
              <a:gd name="T7" fmla="*/ 2147483647 h 380"/>
              <a:gd name="T8" fmla="*/ 2147483647 w 352"/>
              <a:gd name="T9" fmla="*/ 2147483647 h 380"/>
              <a:gd name="T10" fmla="*/ 2147483647 w 352"/>
              <a:gd name="T11" fmla="*/ 2147483647 h 380"/>
              <a:gd name="T12" fmla="*/ 2147483647 w 352"/>
              <a:gd name="T13" fmla="*/ 2147483647 h 380"/>
              <a:gd name="T14" fmla="*/ 2147483647 w 352"/>
              <a:gd name="T15" fmla="*/ 2147483647 h 38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380"/>
              <a:gd name="T26" fmla="*/ 352 w 352"/>
              <a:gd name="T27" fmla="*/ 380 h 3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380">
                <a:moveTo>
                  <a:pt x="2" y="264"/>
                </a:moveTo>
                <a:cubicBezTo>
                  <a:pt x="42" y="304"/>
                  <a:pt x="56" y="361"/>
                  <a:pt x="78" y="380"/>
                </a:cubicBezTo>
                <a:cubicBezTo>
                  <a:pt x="105" y="379"/>
                  <a:pt x="132" y="378"/>
                  <a:pt x="132" y="378"/>
                </a:cubicBezTo>
                <a:cubicBezTo>
                  <a:pt x="190" y="174"/>
                  <a:pt x="352" y="26"/>
                  <a:pt x="352" y="26"/>
                </a:cubicBezTo>
                <a:cubicBezTo>
                  <a:pt x="318" y="0"/>
                  <a:pt x="296" y="14"/>
                  <a:pt x="296" y="14"/>
                </a:cubicBezTo>
                <a:cubicBezTo>
                  <a:pt x="296" y="14"/>
                  <a:pt x="186" y="130"/>
                  <a:pt x="102" y="304"/>
                </a:cubicBezTo>
                <a:cubicBezTo>
                  <a:pt x="86" y="258"/>
                  <a:pt x="28" y="242"/>
                  <a:pt x="28" y="242"/>
                </a:cubicBezTo>
                <a:cubicBezTo>
                  <a:pt x="28" y="242"/>
                  <a:pt x="0" y="246"/>
                  <a:pt x="2" y="264"/>
                </a:cubicBezTo>
                <a:close/>
              </a:path>
            </a:pathLst>
          </a:custGeom>
          <a:solidFill>
            <a:srgbClr val="06C245"/>
          </a:solidFill>
          <a:ln w="9525" cap="flat" cmpd="sng">
            <a:solidFill>
              <a:srgbClr val="06C245"/>
            </a:solidFill>
            <a:prstDash val="solid"/>
            <a:round/>
            <a:headEnd type="none" w="med" len="med"/>
            <a:tailEnd type="none" w="med" len="med"/>
          </a:ln>
        </p:spPr>
        <p:txBody>
          <a:bodyPr tIns="91440" bIns="91440" anchor="ctr"/>
          <a:lstStyle/>
          <a:p>
            <a:pPr fontAlgn="base">
              <a:spcBef>
                <a:spcPct val="0"/>
              </a:spcBef>
              <a:spcAft>
                <a:spcPct val="0"/>
              </a:spcAft>
            </a:pPr>
            <a:endParaRPr lang="en-US" sz="1400" b="1"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573233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416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 name="ENGAGE" val="{&quot;SavedSwatch&quot;:&quot;-16748873|-8341960|-3468525|-2064878|-9539986|Markido&quot;,&quot;Id&quot;:&quot;57ad2a363641314fd47e44d1&quot;,&quot;SmartGridHorizontal&quot;:0,&quot;LinkedExcelSources&quot;:{},&quot;LinkedProjectSources&quot;:{},&quot;FlowConfig&quot;:{&quot;Canvas&quot;:{&quot;Slide&quot;:-1,&quot;Width&quot;:0,&quot;Height&quot;:0},&quot;Timeline&quot;:{&quot;Actions&quot;:[]}}}"/>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30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35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51007 - ADP_PPT+Presentation+4x3">
  <a:themeElements>
    <a:clrScheme name="ADP">
      <a:dk1>
        <a:srgbClr val="6F6F73"/>
      </a:dk1>
      <a:lt1>
        <a:sysClr val="window" lastClr="FFFFFF"/>
      </a:lt1>
      <a:dk2>
        <a:srgbClr val="AAA9AA"/>
      </a:dk2>
      <a:lt2>
        <a:srgbClr val="FFFFFF"/>
      </a:lt2>
      <a:accent1>
        <a:srgbClr val="F9A11A"/>
      </a:accent1>
      <a:accent2>
        <a:srgbClr val="CB4399"/>
      </a:accent2>
      <a:accent3>
        <a:srgbClr val="64BEEB"/>
      </a:accent3>
      <a:accent4>
        <a:srgbClr val="C4DA5A"/>
      </a:accent4>
      <a:accent5>
        <a:srgbClr val="AAA9AA"/>
      </a:accent5>
      <a:accent6>
        <a:srgbClr val="BDBBBB"/>
      </a:accent6>
      <a:hlink>
        <a:srgbClr val="0000FF"/>
      </a:hlink>
      <a:folHlink>
        <a:srgbClr val="C4DA5A"/>
      </a:folHlink>
    </a:clrScheme>
    <a:fontScheme name="ADP">
      <a:majorFont>
        <a:latin typeface="Arial"/>
        <a:ea typeface=""/>
        <a:cs typeface=""/>
      </a:majorFont>
      <a:minorFont>
        <a:latin typeface="Arial"/>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6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31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Blue Color Palette">
  <a:themeElements>
    <a:clrScheme name="Blue Palette -  ADP">
      <a:dk1>
        <a:srgbClr val="6F6F73"/>
      </a:dk1>
      <a:lt1>
        <a:sysClr val="window" lastClr="FFFFFF"/>
      </a:lt1>
      <a:dk2>
        <a:srgbClr val="6F6F73"/>
      </a:dk2>
      <a:lt2>
        <a:srgbClr val="FFFFFF"/>
      </a:lt2>
      <a:accent1>
        <a:srgbClr val="64BEEB"/>
      </a:accent1>
      <a:accent2>
        <a:srgbClr val="0069A6"/>
      </a:accent2>
      <a:accent3>
        <a:srgbClr val="0083C1"/>
      </a:accent3>
      <a:accent4>
        <a:srgbClr val="00A1DF"/>
      </a:accent4>
      <a:accent5>
        <a:srgbClr val="4EC1E0"/>
      </a:accent5>
      <a:accent6>
        <a:srgbClr val="6EC4E9"/>
      </a:accent6>
      <a:hlink>
        <a:srgbClr val="64BEEB"/>
      </a:hlink>
      <a:folHlink>
        <a:srgbClr val="40404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32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33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34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14652</TotalTime>
  <Words>1503</Words>
  <Application>Microsoft Office PowerPoint</Application>
  <PresentationFormat>On-screen Show (4:3)</PresentationFormat>
  <Paragraphs>193</Paragraphs>
  <Slides>12</Slides>
  <Notes>0</Notes>
  <HiddenSlides>0</HiddenSlides>
  <MMClips>0</MMClips>
  <ScaleCrop>false</ScaleCrop>
  <HeadingPairs>
    <vt:vector size="6" baseType="variant">
      <vt:variant>
        <vt:lpstr>Theme</vt:lpstr>
      </vt:variant>
      <vt:variant>
        <vt:i4>10</vt:i4>
      </vt:variant>
      <vt:variant>
        <vt:lpstr>Embedded OLE Servers</vt:lpstr>
      </vt:variant>
      <vt:variant>
        <vt:i4>1</vt:i4>
      </vt:variant>
      <vt:variant>
        <vt:lpstr>Slide Titles</vt:lpstr>
      </vt:variant>
      <vt:variant>
        <vt:i4>12</vt:i4>
      </vt:variant>
    </vt:vector>
  </HeadingPairs>
  <TitlesOfParts>
    <vt:vector size="23" baseType="lpstr">
      <vt:lpstr>130_Blank</vt:lpstr>
      <vt:lpstr>151007 - ADP_PPT+Presentation+4x3</vt:lpstr>
      <vt:lpstr>1_Blank</vt:lpstr>
      <vt:lpstr>26_Blank</vt:lpstr>
      <vt:lpstr>131_Blank</vt:lpstr>
      <vt:lpstr>Blue Color Palette</vt:lpstr>
      <vt:lpstr>132_Blank</vt:lpstr>
      <vt:lpstr>133_Blank</vt:lpstr>
      <vt:lpstr>134_Blank</vt:lpstr>
      <vt:lpstr>135_Blank</vt:lpstr>
      <vt:lpstr>think-cell Slide</vt:lpstr>
      <vt:lpstr>Insight@ADP Visualizing ADP’s National Employment Report</vt:lpstr>
      <vt:lpstr>Roadmap for our presentation</vt:lpstr>
      <vt:lpstr>A quick reminder about our project Current state of the NER and our objective</vt:lpstr>
      <vt:lpstr>Business journalists and financial professionals are our target audience</vt:lpstr>
      <vt:lpstr>Where we left off as of the mid-term Design mockups</vt:lpstr>
      <vt:lpstr>A few technology choices were fundamental  to building our final visualization</vt:lpstr>
      <vt:lpstr>User Discovery and Testing played an important role in shaping our end product</vt:lpstr>
      <vt:lpstr>Testing uncovered a number changes (I) Jobs Explorer MoSCoW prioritization</vt:lpstr>
      <vt:lpstr>Testing uncovered a number changes (II) BLS Comparison MoSCoW prioritization</vt:lpstr>
      <vt:lpstr>Based on user testing, we made multiple iterations on our visualizations (I) Jobs Explorer</vt:lpstr>
      <vt:lpstr>Based on user testing, we made multiple iterations on our visualizations (II) BLS Comparison</vt:lpstr>
      <vt:lpstr>Our updated visualization http://spadela.pythonanywhere.com/</vt:lpstr>
    </vt:vector>
  </TitlesOfParts>
  <Company>Automatic Data Processing,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Amin Venjara</dc:creator>
  <cp:lastModifiedBy>Amin Venjara</cp:lastModifiedBy>
  <cp:revision>192</cp:revision>
  <cp:lastPrinted>2016-03-28T14:00:06Z</cp:lastPrinted>
  <dcterms:created xsi:type="dcterms:W3CDTF">2016-03-23T12:38:49Z</dcterms:created>
  <dcterms:modified xsi:type="dcterms:W3CDTF">2016-08-12T01:45:27Z</dcterms:modified>
</cp:coreProperties>
</file>